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Lst>
  <p:notesMasterIdLst>
    <p:notesMasterId r:id="rId26"/>
  </p:notesMasterIdLst>
  <p:handoutMasterIdLst>
    <p:handoutMasterId r:id="rId27"/>
  </p:handoutMasterIdLst>
  <p:sldIdLst>
    <p:sldId id="298" r:id="rId5"/>
    <p:sldId id="276" r:id="rId6"/>
    <p:sldId id="278" r:id="rId7"/>
    <p:sldId id="279" r:id="rId8"/>
    <p:sldId id="280" r:id="rId9"/>
    <p:sldId id="281" r:id="rId10"/>
    <p:sldId id="282" r:id="rId11"/>
    <p:sldId id="283" r:id="rId12"/>
    <p:sldId id="296" r:id="rId13"/>
    <p:sldId id="297" r:id="rId14"/>
    <p:sldId id="284" r:id="rId15"/>
    <p:sldId id="285" r:id="rId16"/>
    <p:sldId id="286" r:id="rId17"/>
    <p:sldId id="287" r:id="rId18"/>
    <p:sldId id="288" r:id="rId19"/>
    <p:sldId id="289" r:id="rId20"/>
    <p:sldId id="290" r:id="rId21"/>
    <p:sldId id="291" r:id="rId22"/>
    <p:sldId id="292" r:id="rId23"/>
    <p:sldId id="293" r:id="rId24"/>
    <p:sldId id="294" r:id="rId25"/>
  </p:sldIdLst>
  <p:sldSz cx="9144000" cy="5143500" type="screen16x9"/>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701"/>
    <a:srgbClr val="EB5628"/>
    <a:srgbClr val="F0E513"/>
    <a:srgbClr val="CB1739"/>
    <a:srgbClr val="139DC0"/>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54" autoAdjust="0"/>
    <p:restoredTop sz="78835" autoAdjust="0"/>
  </p:normalViewPr>
  <p:slideViewPr>
    <p:cSldViewPr snapToGrid="0" snapToObjects="1">
      <p:cViewPr varScale="1">
        <p:scale>
          <a:sx n="93" d="100"/>
          <a:sy n="93" d="100"/>
        </p:scale>
        <p:origin x="888" y="53"/>
      </p:cViewPr>
      <p:guideLst>
        <p:guide orient="horz" pos="1620"/>
        <p:guide pos="2880"/>
      </p:guideLst>
    </p:cSldViewPr>
  </p:slideViewPr>
  <p:notesTextViewPr>
    <p:cViewPr>
      <p:scale>
        <a:sx n="100" d="100"/>
        <a:sy n="100" d="100"/>
      </p:scale>
      <p:origin x="0" y="0"/>
    </p:cViewPr>
  </p:notesTextViewPr>
  <p:sorterViewPr>
    <p:cViewPr>
      <p:scale>
        <a:sx n="149" d="100"/>
        <a:sy n="149"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77E0072-D91B-2546-A77C-B5BFFDFF06D9}" type="doc">
      <dgm:prSet loTypeId="urn:microsoft.com/office/officeart/2005/8/layout/hProcess3" loCatId="" qsTypeId="urn:microsoft.com/office/officeart/2005/8/quickstyle/simple4" qsCatId="simple" csTypeId="urn:microsoft.com/office/officeart/2005/8/colors/accent0_3" csCatId="mainScheme" phldr="1"/>
      <dgm:spPr/>
    </dgm:pt>
    <dgm:pt modelId="{ACB23828-FAFB-064E-B533-2F249F2AAC87}">
      <dgm:prSet phldrT="[Text]"/>
      <dgm:spPr/>
      <dgm:t>
        <a:bodyPr/>
        <a:lstStyle/>
        <a:p>
          <a:r>
            <a:rPr lang="lv-LV" b="1" dirty="0" smtClean="0">
              <a:solidFill>
                <a:srgbClr val="000000"/>
              </a:solidFill>
              <a:latin typeface="Zurich BT" panose="020B0603020202030204" pitchFamily="34" charset="0"/>
            </a:rPr>
            <a:t>Ziņojumi, ar kuriem dalās tiešsaistē</a:t>
          </a:r>
          <a:endParaRPr lang="sv-SE" b="1" dirty="0">
            <a:solidFill>
              <a:srgbClr val="000000"/>
            </a:solidFill>
            <a:latin typeface="Zurich BT" panose="020B0603020202030204" pitchFamily="34" charset="0"/>
          </a:endParaRPr>
        </a:p>
      </dgm:t>
    </dgm:pt>
    <dgm:pt modelId="{8519A665-BBD9-754C-86BD-D91CEB68C695}" type="parTrans" cxnId="{F6AA2445-BF51-F643-960C-F42C8F2BCF72}">
      <dgm:prSet/>
      <dgm:spPr/>
      <dgm:t>
        <a:bodyPr/>
        <a:lstStyle/>
        <a:p>
          <a:endParaRPr lang="sv-SE"/>
        </a:p>
      </dgm:t>
    </dgm:pt>
    <dgm:pt modelId="{28DBF039-A846-4E45-9CEA-181749F3653C}" type="sibTrans" cxnId="{F6AA2445-BF51-F643-960C-F42C8F2BCF72}">
      <dgm:prSet/>
      <dgm:spPr/>
      <dgm:t>
        <a:bodyPr/>
        <a:lstStyle/>
        <a:p>
          <a:endParaRPr lang="sv-SE"/>
        </a:p>
      </dgm:t>
    </dgm:pt>
    <dgm:pt modelId="{2D95C828-E1BD-4B4E-82F6-2D86FCF2E7D2}" type="pres">
      <dgm:prSet presAssocID="{C77E0072-D91B-2546-A77C-B5BFFDFF06D9}" presName="Name0" presStyleCnt="0">
        <dgm:presLayoutVars>
          <dgm:dir/>
          <dgm:animLvl val="lvl"/>
          <dgm:resizeHandles val="exact"/>
        </dgm:presLayoutVars>
      </dgm:prSet>
      <dgm:spPr/>
    </dgm:pt>
    <dgm:pt modelId="{FF623B90-38C6-7641-8B07-AD714E56CDF8}" type="pres">
      <dgm:prSet presAssocID="{C77E0072-D91B-2546-A77C-B5BFFDFF06D9}" presName="dummy" presStyleCnt="0"/>
      <dgm:spPr/>
    </dgm:pt>
    <dgm:pt modelId="{4F5DEF02-4B46-F742-B6C0-F168CE0A2CDB}" type="pres">
      <dgm:prSet presAssocID="{C77E0072-D91B-2546-A77C-B5BFFDFF06D9}" presName="linH" presStyleCnt="0"/>
      <dgm:spPr/>
    </dgm:pt>
    <dgm:pt modelId="{09D6776A-045A-454F-9B1A-4932A3AD3CD2}" type="pres">
      <dgm:prSet presAssocID="{C77E0072-D91B-2546-A77C-B5BFFDFF06D9}" presName="padding1" presStyleCnt="0"/>
      <dgm:spPr/>
    </dgm:pt>
    <dgm:pt modelId="{EEB2C260-F8D6-E847-8D15-93814433B525}" type="pres">
      <dgm:prSet presAssocID="{ACB23828-FAFB-064E-B533-2F249F2AAC87}" presName="linV" presStyleCnt="0"/>
      <dgm:spPr/>
    </dgm:pt>
    <dgm:pt modelId="{8B921F4F-D3FA-BC45-A73F-FD346BAE6344}" type="pres">
      <dgm:prSet presAssocID="{ACB23828-FAFB-064E-B533-2F249F2AAC87}" presName="spVertical1" presStyleCnt="0"/>
      <dgm:spPr/>
    </dgm:pt>
    <dgm:pt modelId="{261B0409-555C-A040-9A74-6FFBFD5EC8B3}" type="pres">
      <dgm:prSet presAssocID="{ACB23828-FAFB-064E-B533-2F249F2AAC87}" presName="parTx" presStyleLbl="revTx" presStyleIdx="0" presStyleCnt="1" custScaleX="113376" custScaleY="91476" custLinFactNeighborX="-501" custLinFactNeighborY="45336">
        <dgm:presLayoutVars>
          <dgm:chMax val="0"/>
          <dgm:chPref val="0"/>
          <dgm:bulletEnabled val="1"/>
        </dgm:presLayoutVars>
      </dgm:prSet>
      <dgm:spPr/>
      <dgm:t>
        <a:bodyPr/>
        <a:lstStyle/>
        <a:p>
          <a:endParaRPr lang="sv-SE"/>
        </a:p>
      </dgm:t>
    </dgm:pt>
    <dgm:pt modelId="{0946CC52-3612-5847-BA8C-233F89D6A48E}" type="pres">
      <dgm:prSet presAssocID="{ACB23828-FAFB-064E-B533-2F249F2AAC87}" presName="spVertical2" presStyleCnt="0"/>
      <dgm:spPr/>
    </dgm:pt>
    <dgm:pt modelId="{5E74E6B2-F53A-1E4E-A3C7-B280452B7A11}" type="pres">
      <dgm:prSet presAssocID="{ACB23828-FAFB-064E-B533-2F249F2AAC87}" presName="spVertical3" presStyleCnt="0"/>
      <dgm:spPr/>
    </dgm:pt>
    <dgm:pt modelId="{B6B4F90A-2860-7541-A161-DE8A425A5968}" type="pres">
      <dgm:prSet presAssocID="{C77E0072-D91B-2546-A77C-B5BFFDFF06D9}" presName="padding2" presStyleCnt="0"/>
      <dgm:spPr/>
    </dgm:pt>
    <dgm:pt modelId="{3CD5B016-15B4-014B-B72D-AAF307E82D05}" type="pres">
      <dgm:prSet presAssocID="{C77E0072-D91B-2546-A77C-B5BFFDFF06D9}" presName="negArrow" presStyleCnt="0"/>
      <dgm:spPr/>
    </dgm:pt>
    <dgm:pt modelId="{D7B03DCB-022B-D746-85A0-B5070AFF8190}" type="pres">
      <dgm:prSet presAssocID="{C77E0072-D91B-2546-A77C-B5BFFDFF06D9}" presName="backgroundArrow" presStyleLbl="node1" presStyleIdx="0" presStyleCnt="1" custScaleY="117614" custLinFactNeighborX="203"/>
      <dgm:spPr>
        <a:solidFill>
          <a:srgbClr val="FFD701"/>
        </a:solidFill>
      </dgm:spPr>
    </dgm:pt>
  </dgm:ptLst>
  <dgm:cxnLst>
    <dgm:cxn modelId="{3862DD76-6B98-144D-9425-6C7F6634DD5C}" type="presOf" srcId="{ACB23828-FAFB-064E-B533-2F249F2AAC87}" destId="{261B0409-555C-A040-9A74-6FFBFD5EC8B3}" srcOrd="0" destOrd="0" presId="urn:microsoft.com/office/officeart/2005/8/layout/hProcess3"/>
    <dgm:cxn modelId="{F6AA2445-BF51-F643-960C-F42C8F2BCF72}" srcId="{C77E0072-D91B-2546-A77C-B5BFFDFF06D9}" destId="{ACB23828-FAFB-064E-B533-2F249F2AAC87}" srcOrd="0" destOrd="0" parTransId="{8519A665-BBD9-754C-86BD-D91CEB68C695}" sibTransId="{28DBF039-A846-4E45-9CEA-181749F3653C}"/>
    <dgm:cxn modelId="{85FD7939-2E91-604D-9E53-EDF480AC3240}" type="presOf" srcId="{C77E0072-D91B-2546-A77C-B5BFFDFF06D9}" destId="{2D95C828-E1BD-4B4E-82F6-2D86FCF2E7D2}" srcOrd="0" destOrd="0" presId="urn:microsoft.com/office/officeart/2005/8/layout/hProcess3"/>
    <dgm:cxn modelId="{CF705F07-CA04-0D4E-9C20-DB8B393F5EC3}" type="presParOf" srcId="{2D95C828-E1BD-4B4E-82F6-2D86FCF2E7D2}" destId="{FF623B90-38C6-7641-8B07-AD714E56CDF8}" srcOrd="0" destOrd="0" presId="urn:microsoft.com/office/officeart/2005/8/layout/hProcess3"/>
    <dgm:cxn modelId="{B6FE5267-8AC4-0641-A606-2DA43EB0C5B9}" type="presParOf" srcId="{2D95C828-E1BD-4B4E-82F6-2D86FCF2E7D2}" destId="{4F5DEF02-4B46-F742-B6C0-F168CE0A2CDB}" srcOrd="1" destOrd="0" presId="urn:microsoft.com/office/officeart/2005/8/layout/hProcess3"/>
    <dgm:cxn modelId="{53D527FC-2BEB-1945-A9EF-BD2250BFDAEE}" type="presParOf" srcId="{4F5DEF02-4B46-F742-B6C0-F168CE0A2CDB}" destId="{09D6776A-045A-454F-9B1A-4932A3AD3CD2}" srcOrd="0" destOrd="0" presId="urn:microsoft.com/office/officeart/2005/8/layout/hProcess3"/>
    <dgm:cxn modelId="{F2287534-11E5-0E45-9B13-AE56C9D523D0}" type="presParOf" srcId="{4F5DEF02-4B46-F742-B6C0-F168CE0A2CDB}" destId="{EEB2C260-F8D6-E847-8D15-93814433B525}" srcOrd="1" destOrd="0" presId="urn:microsoft.com/office/officeart/2005/8/layout/hProcess3"/>
    <dgm:cxn modelId="{3A86EB78-9928-E547-8AEE-58B4BAF1CDC6}" type="presParOf" srcId="{EEB2C260-F8D6-E847-8D15-93814433B525}" destId="{8B921F4F-D3FA-BC45-A73F-FD346BAE6344}" srcOrd="0" destOrd="0" presId="urn:microsoft.com/office/officeart/2005/8/layout/hProcess3"/>
    <dgm:cxn modelId="{9E44B9CE-4CE7-7241-8E62-7D1F86DB4DFB}" type="presParOf" srcId="{EEB2C260-F8D6-E847-8D15-93814433B525}" destId="{261B0409-555C-A040-9A74-6FFBFD5EC8B3}" srcOrd="1" destOrd="0" presId="urn:microsoft.com/office/officeart/2005/8/layout/hProcess3"/>
    <dgm:cxn modelId="{61183E32-4F42-F74B-8FDC-EA4DF744FB91}" type="presParOf" srcId="{EEB2C260-F8D6-E847-8D15-93814433B525}" destId="{0946CC52-3612-5847-BA8C-233F89D6A48E}" srcOrd="2" destOrd="0" presId="urn:microsoft.com/office/officeart/2005/8/layout/hProcess3"/>
    <dgm:cxn modelId="{F3616382-78D2-8B47-866C-659E346EF855}" type="presParOf" srcId="{EEB2C260-F8D6-E847-8D15-93814433B525}" destId="{5E74E6B2-F53A-1E4E-A3C7-B280452B7A11}" srcOrd="3" destOrd="0" presId="urn:microsoft.com/office/officeart/2005/8/layout/hProcess3"/>
    <dgm:cxn modelId="{9F8D108E-FCFB-454A-B34D-C89A74DB4B79}" type="presParOf" srcId="{4F5DEF02-4B46-F742-B6C0-F168CE0A2CDB}" destId="{B6B4F90A-2860-7541-A161-DE8A425A5968}" srcOrd="2" destOrd="0" presId="urn:microsoft.com/office/officeart/2005/8/layout/hProcess3"/>
    <dgm:cxn modelId="{B4483D15-E8EB-D64F-B1CA-FC22F12E2F6E}" type="presParOf" srcId="{4F5DEF02-4B46-F742-B6C0-F168CE0A2CDB}" destId="{3CD5B016-15B4-014B-B72D-AAF307E82D05}" srcOrd="3" destOrd="0" presId="urn:microsoft.com/office/officeart/2005/8/layout/hProcess3"/>
    <dgm:cxn modelId="{226D476B-D67F-6545-8458-C67CCC5866C3}" type="presParOf" srcId="{4F5DEF02-4B46-F742-B6C0-F168CE0A2CDB}" destId="{D7B03DCB-022B-D746-85A0-B5070AFF8190}" srcOrd="4" destOrd="0" presId="urn:microsoft.com/office/officeart/2005/8/layout/hProcess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B03DCB-022B-D746-85A0-B5070AFF8190}">
      <dsp:nvSpPr>
        <dsp:cNvPr id="0" name=""/>
        <dsp:cNvSpPr/>
      </dsp:nvSpPr>
      <dsp:spPr>
        <a:xfrm>
          <a:off x="0" y="282967"/>
          <a:ext cx="3820421" cy="1769688"/>
        </a:xfrm>
        <a:prstGeom prst="rightArrow">
          <a:avLst/>
        </a:prstGeom>
        <a:solidFill>
          <a:srgbClr val="FFD701"/>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61B0409-555C-A040-9A74-6FFBFD5EC8B3}">
      <dsp:nvSpPr>
        <dsp:cNvPr id="0" name=""/>
        <dsp:cNvSpPr/>
      </dsp:nvSpPr>
      <dsp:spPr>
        <a:xfrm>
          <a:off x="294404" y="829669"/>
          <a:ext cx="3130142" cy="688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42240" rIns="0" bIns="142240" numCol="1" spcCol="1270" anchor="ctr" anchorCtr="0">
          <a:noAutofit/>
        </a:bodyPr>
        <a:lstStyle/>
        <a:p>
          <a:pPr lvl="0" algn="ctr" defTabSz="622300">
            <a:lnSpc>
              <a:spcPct val="90000"/>
            </a:lnSpc>
            <a:spcBef>
              <a:spcPct val="0"/>
            </a:spcBef>
            <a:spcAft>
              <a:spcPct val="35000"/>
            </a:spcAft>
          </a:pPr>
          <a:r>
            <a:rPr lang="lv-LV" sz="1400" b="1" kern="1200" dirty="0" smtClean="0">
              <a:solidFill>
                <a:srgbClr val="000000"/>
              </a:solidFill>
              <a:latin typeface="Zurich BT" panose="020B0603020202030204" pitchFamily="34" charset="0"/>
            </a:rPr>
            <a:t>Ziņojumi, ar kuriem dalās tiešsaistē</a:t>
          </a:r>
          <a:endParaRPr lang="sv-SE" sz="1400" b="1" kern="1200" dirty="0">
            <a:solidFill>
              <a:srgbClr val="000000"/>
            </a:solidFill>
            <a:latin typeface="Zurich BT" panose="020B0603020202030204" pitchFamily="34" charset="0"/>
          </a:endParaRPr>
        </a:p>
      </dsp:txBody>
      <dsp:txXfrm>
        <a:off x="294404" y="829669"/>
        <a:ext cx="3130142" cy="68820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B61848AA-6653-4E27-989D-39207088E0ED}" type="datetimeFigureOut">
              <a:rPr lang="sv-SE" smtClean="0"/>
              <a:t>2020-02-18</a:t>
            </a:fld>
            <a:endParaRPr lang="sv-SE"/>
          </a:p>
        </p:txBody>
      </p:sp>
      <p:sp>
        <p:nvSpPr>
          <p:cNvPr id="4" name="Platshållare för sidfot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086395FA-9CA8-48A8-A696-0E6D8AB5AC83}" type="slidenum">
              <a:rPr lang="sv-SE" smtClean="0"/>
              <a:t>‹#›</a:t>
            </a:fld>
            <a:endParaRPr lang="sv-SE"/>
          </a:p>
        </p:txBody>
      </p:sp>
    </p:spTree>
    <p:extLst>
      <p:ext uri="{BB962C8B-B14F-4D97-AF65-F5344CB8AC3E}">
        <p14:creationId xmlns:p14="http://schemas.microsoft.com/office/powerpoint/2010/main" val="14786260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97339303-BFC3-5447-BE22-032D1A4328CA}" type="datetimeFigureOut">
              <a:rPr lang="sv-SE" smtClean="0"/>
              <a:t>2020-02-18</a:t>
            </a:fld>
            <a:endParaRPr lang="sv-SE"/>
          </a:p>
        </p:txBody>
      </p:sp>
      <p:sp>
        <p:nvSpPr>
          <p:cNvPr id="4" name="Platshållare för bildobjekt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80BDB274-1575-E844-AA82-32FB4D290A90}" type="slidenum">
              <a:rPr lang="sv-SE" smtClean="0"/>
              <a:t>‹#›</a:t>
            </a:fld>
            <a:endParaRPr lang="sv-SE"/>
          </a:p>
        </p:txBody>
      </p:sp>
    </p:spTree>
    <p:extLst>
      <p:ext uri="{BB962C8B-B14F-4D97-AF65-F5344CB8AC3E}">
        <p14:creationId xmlns:p14="http://schemas.microsoft.com/office/powerpoint/2010/main" val="274737142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youtube.com/watch?v=lrJxqvalFxM"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HUF916xJPBI"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vimeo.com/244638030/b49ea1e770"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lv-LV" dirty="0" smtClean="0"/>
              <a:t>Foto</a:t>
            </a:r>
            <a:r>
              <a:rPr lang="sv-SE" dirty="0" smtClean="0"/>
              <a:t>: </a:t>
            </a:r>
            <a:r>
              <a:rPr lang="sv-SE" dirty="0"/>
              <a:t>Shutterstock.com</a:t>
            </a:r>
          </a:p>
        </p:txBody>
      </p:sp>
      <p:sp>
        <p:nvSpPr>
          <p:cNvPr id="4" name="Platshållare för bildnummer 3"/>
          <p:cNvSpPr>
            <a:spLocks noGrp="1"/>
          </p:cNvSpPr>
          <p:nvPr>
            <p:ph type="sldNum" sz="quarter" idx="10"/>
          </p:nvPr>
        </p:nvSpPr>
        <p:spPr/>
        <p:txBody>
          <a:bodyPr/>
          <a:lstStyle/>
          <a:p>
            <a:fld id="{80BDB274-1575-E844-AA82-32FB4D290A90}" type="slidenum">
              <a:rPr lang="sv-SE" smtClean="0"/>
              <a:t>1</a:t>
            </a:fld>
            <a:endParaRPr lang="sv-SE"/>
          </a:p>
        </p:txBody>
      </p:sp>
    </p:spTree>
    <p:extLst>
      <p:ext uri="{BB962C8B-B14F-4D97-AF65-F5344CB8AC3E}">
        <p14:creationId xmlns:p14="http://schemas.microsoft.com/office/powerpoint/2010/main" val="34344066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lv-LV" sz="1200" kern="1200" dirty="0" smtClean="0">
                <a:solidFill>
                  <a:schemeClr val="tx1"/>
                </a:solidFill>
                <a:effectLst/>
                <a:latin typeface="+mn-lt"/>
                <a:ea typeface="+mn-ea"/>
                <a:cs typeface="+mn-cs"/>
              </a:rPr>
              <a:t>Cilvēki attēlos, dažādās vides un aktivitātes ir svarīgi faktori, kas ietekmē mērķauditorijas interpretāciju. Dažreiz attēlam nav skaidra vēstījuma, bet tas drīzāk rada sajūtu, kas kāda iemesla dēļ ir patīkama un pievilcīga.</a:t>
            </a:r>
            <a:endParaRPr lang="lv-LV"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80BDB274-1575-E844-AA82-32FB4D290A90}" type="slidenum">
              <a:rPr lang="sv-SE" smtClean="0"/>
              <a:t>10</a:t>
            </a:fld>
            <a:endParaRPr lang="sv-SE"/>
          </a:p>
        </p:txBody>
      </p:sp>
    </p:spTree>
    <p:extLst>
      <p:ext uri="{BB962C8B-B14F-4D97-AF65-F5344CB8AC3E}">
        <p14:creationId xmlns:p14="http://schemas.microsoft.com/office/powerpoint/2010/main" val="1918879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lv-LV" sz="1200" u="none" kern="1200" dirty="0" smtClean="0">
                <a:solidFill>
                  <a:schemeClr val="tx1"/>
                </a:solidFill>
                <a:effectLst/>
                <a:latin typeface="+mn-lt"/>
                <a:ea typeface="+mn-ea"/>
                <a:cs typeface="+mn-cs"/>
              </a:rPr>
              <a:t>Šeit ir trīs attēli, kuri ņemti no trim dažādiem avotiem. Kādas līdzības tajos saskatāmas? Vai kāds zina, kāda ir šo attēlu izcelsme? </a:t>
            </a:r>
          </a:p>
          <a:p>
            <a:endParaRPr lang="lv-LV" sz="1200" u="none" kern="1200" dirty="0" smtClean="0">
              <a:solidFill>
                <a:schemeClr val="tx1"/>
              </a:solidFill>
              <a:effectLst/>
              <a:latin typeface="+mn-lt"/>
              <a:ea typeface="+mn-ea"/>
              <a:cs typeface="+mn-cs"/>
            </a:endParaRPr>
          </a:p>
          <a:p>
            <a:r>
              <a:rPr lang="lv-LV" sz="1200" u="none" kern="1200" dirty="0" smtClean="0">
                <a:solidFill>
                  <a:schemeClr val="tx1"/>
                </a:solidFill>
                <a:effectLst/>
                <a:latin typeface="+mn-lt"/>
                <a:ea typeface="+mn-ea"/>
                <a:cs typeface="+mn-cs"/>
              </a:rPr>
              <a:t>Šie ir attēli no videospēles </a:t>
            </a:r>
            <a:r>
              <a:rPr lang="lv-LV" sz="1200" u="none" kern="1200" dirty="0" err="1" smtClean="0">
                <a:solidFill>
                  <a:schemeClr val="tx1"/>
                </a:solidFill>
                <a:effectLst/>
                <a:latin typeface="+mn-lt"/>
                <a:ea typeface="+mn-ea"/>
                <a:cs typeface="+mn-cs"/>
              </a:rPr>
              <a:t>Call</a:t>
            </a:r>
            <a:r>
              <a:rPr lang="lv-LV" sz="1200" u="none" kern="1200" dirty="0" smtClean="0">
                <a:solidFill>
                  <a:schemeClr val="tx1"/>
                </a:solidFill>
                <a:effectLst/>
                <a:latin typeface="+mn-lt"/>
                <a:ea typeface="+mn-ea"/>
                <a:cs typeface="+mn-cs"/>
              </a:rPr>
              <a:t> </a:t>
            </a:r>
            <a:r>
              <a:rPr lang="lv-LV" sz="1200" u="none" kern="1200" dirty="0" err="1" smtClean="0">
                <a:solidFill>
                  <a:schemeClr val="tx1"/>
                </a:solidFill>
                <a:effectLst/>
                <a:latin typeface="+mn-lt"/>
                <a:ea typeface="+mn-ea"/>
                <a:cs typeface="+mn-cs"/>
              </a:rPr>
              <a:t>of</a:t>
            </a:r>
            <a:r>
              <a:rPr lang="lv-LV" sz="1200" u="none" kern="1200" dirty="0" smtClean="0">
                <a:solidFill>
                  <a:schemeClr val="tx1"/>
                </a:solidFill>
                <a:effectLst/>
                <a:latin typeface="+mn-lt"/>
                <a:ea typeface="+mn-ea"/>
                <a:cs typeface="+mn-cs"/>
              </a:rPr>
              <a:t> </a:t>
            </a:r>
            <a:r>
              <a:rPr lang="lv-LV" sz="1200" u="none" kern="1200" dirty="0" err="1" smtClean="0">
                <a:solidFill>
                  <a:schemeClr val="tx1"/>
                </a:solidFill>
                <a:effectLst/>
                <a:latin typeface="+mn-lt"/>
                <a:ea typeface="+mn-ea"/>
                <a:cs typeface="+mn-cs"/>
              </a:rPr>
              <a:t>Duty</a:t>
            </a:r>
            <a:r>
              <a:rPr lang="lv-LV" sz="1200" u="none" kern="1200" dirty="0" smtClean="0">
                <a:solidFill>
                  <a:schemeClr val="tx1"/>
                </a:solidFill>
                <a:effectLst/>
                <a:latin typeface="+mn-lt"/>
                <a:ea typeface="+mn-ea"/>
                <a:cs typeface="+mn-cs"/>
              </a:rPr>
              <a:t>, no asa sižeta filmas Trakais Makss: Skarbais ceļš (</a:t>
            </a:r>
            <a:r>
              <a:rPr lang="lv-LV" sz="1200" u="none" kern="1200" dirty="0" err="1" smtClean="0">
                <a:solidFill>
                  <a:schemeClr val="tx1"/>
                </a:solidFill>
                <a:effectLst/>
                <a:latin typeface="+mn-lt"/>
                <a:ea typeface="+mn-ea"/>
                <a:cs typeface="+mn-cs"/>
              </a:rPr>
              <a:t>Mad</a:t>
            </a:r>
            <a:r>
              <a:rPr lang="lv-LV" sz="1200" u="none" kern="1200" dirty="0" smtClean="0">
                <a:solidFill>
                  <a:schemeClr val="tx1"/>
                </a:solidFill>
                <a:effectLst/>
                <a:latin typeface="+mn-lt"/>
                <a:ea typeface="+mn-ea"/>
                <a:cs typeface="+mn-cs"/>
              </a:rPr>
              <a:t> </a:t>
            </a:r>
            <a:r>
              <a:rPr lang="lv-LV" sz="1200" u="none" kern="1200" dirty="0" err="1" smtClean="0">
                <a:solidFill>
                  <a:schemeClr val="tx1"/>
                </a:solidFill>
                <a:effectLst/>
                <a:latin typeface="+mn-lt"/>
                <a:ea typeface="+mn-ea"/>
                <a:cs typeface="+mn-cs"/>
              </a:rPr>
              <a:t>Max</a:t>
            </a:r>
            <a:r>
              <a:rPr lang="lv-LV" sz="1200" u="none" kern="1200" dirty="0" smtClean="0">
                <a:solidFill>
                  <a:schemeClr val="tx1"/>
                </a:solidFill>
                <a:effectLst/>
                <a:latin typeface="+mn-lt"/>
                <a:ea typeface="+mn-ea"/>
                <a:cs typeface="+mn-cs"/>
              </a:rPr>
              <a:t>–</a:t>
            </a:r>
            <a:r>
              <a:rPr lang="lv-LV" sz="1200" u="none" kern="1200" dirty="0" err="1" smtClean="0">
                <a:solidFill>
                  <a:schemeClr val="tx1"/>
                </a:solidFill>
                <a:effectLst/>
                <a:latin typeface="+mn-lt"/>
                <a:ea typeface="+mn-ea"/>
                <a:cs typeface="+mn-cs"/>
              </a:rPr>
              <a:t>Fury</a:t>
            </a:r>
            <a:r>
              <a:rPr lang="lv-LV" sz="1200" u="none" kern="1200" dirty="0" smtClean="0">
                <a:solidFill>
                  <a:schemeClr val="tx1"/>
                </a:solidFill>
                <a:effectLst/>
                <a:latin typeface="+mn-lt"/>
                <a:ea typeface="+mn-ea"/>
                <a:cs typeface="+mn-cs"/>
              </a:rPr>
              <a:t> </a:t>
            </a:r>
            <a:r>
              <a:rPr lang="lv-LV" sz="1200" u="none" kern="1200" dirty="0" err="1" smtClean="0">
                <a:solidFill>
                  <a:schemeClr val="tx1"/>
                </a:solidFill>
                <a:effectLst/>
                <a:latin typeface="+mn-lt"/>
                <a:ea typeface="+mn-ea"/>
                <a:cs typeface="+mn-cs"/>
              </a:rPr>
              <a:t>Road</a:t>
            </a:r>
            <a:r>
              <a:rPr lang="lv-LV" sz="1200" u="none" kern="1200" dirty="0" smtClean="0">
                <a:solidFill>
                  <a:schemeClr val="tx1"/>
                </a:solidFill>
                <a:effectLst/>
                <a:latin typeface="+mn-lt"/>
                <a:ea typeface="+mn-ea"/>
                <a:cs typeface="+mn-cs"/>
              </a:rPr>
              <a:t>) un Islāma valsts propagandas filmas. Katra attēla centrā mēs redzam vīrieti, kurš, šķiet, atrodas kara situācijā. Visos attēlos ir uguns un dūmi. </a:t>
            </a:r>
          </a:p>
          <a:p>
            <a:endParaRPr lang="lv-LV" sz="1200" u="none" kern="1200" dirty="0" smtClean="0">
              <a:solidFill>
                <a:schemeClr val="tx1"/>
              </a:solidFill>
              <a:effectLst/>
              <a:latin typeface="+mn-lt"/>
              <a:ea typeface="+mn-ea"/>
              <a:cs typeface="+mn-cs"/>
            </a:endParaRPr>
          </a:p>
          <a:p>
            <a:r>
              <a:rPr lang="lv-LV" sz="1200" u="none" kern="1200" dirty="0" smtClean="0">
                <a:solidFill>
                  <a:schemeClr val="tx1"/>
                </a:solidFill>
                <a:effectLst/>
                <a:latin typeface="+mn-lt"/>
                <a:ea typeface="+mn-ea"/>
                <a:cs typeface="+mn-cs"/>
              </a:rPr>
              <a:t>Jautājiet klasei, kādēļ Islāma valsts savā propagandas filmā izmanto šādu attēlu. Kas varētu būt šīs filmas mērķauditorija? Vai propaganda mērķēta konkrētam dzimumam? Ja jā, kāpēc? </a:t>
            </a:r>
          </a:p>
          <a:p>
            <a:endParaRPr lang="lv-LV" sz="1200" u="none" kern="1200" dirty="0" smtClean="0">
              <a:solidFill>
                <a:schemeClr val="tx1"/>
              </a:solidFill>
              <a:effectLst/>
              <a:latin typeface="+mn-lt"/>
              <a:ea typeface="+mn-ea"/>
              <a:cs typeface="+mn-cs"/>
            </a:endParaRPr>
          </a:p>
          <a:p>
            <a:r>
              <a:rPr lang="lv-LV" sz="1200" u="none" kern="1200" dirty="0" smtClean="0">
                <a:solidFill>
                  <a:schemeClr val="tx1"/>
                </a:solidFill>
                <a:effectLst/>
                <a:latin typeface="+mn-lt"/>
                <a:ea typeface="+mn-ea"/>
                <a:cs typeface="+mn-cs"/>
              </a:rPr>
              <a:t> (Islāma valsts izmanto popkultūras atsauces no filmām un videospēlēm. Viņi izmanto daudziem jauniem cilvēkiem pazīstamu tematiku. Ir vieglāk uztvert informāciju par lietām, uz kurām mums jau ir atsauces, nekā uz kaut ko jaunu un nepazīstamu. Propaganda kļūst iedarbīgāka, ja tās sūtītājs izmanto tematiku, kura pievilina konkrētu mērķauditoriju). </a:t>
            </a:r>
          </a:p>
          <a:p>
            <a:endParaRPr lang="en-GB" sz="1200" kern="1200" dirty="0">
              <a:solidFill>
                <a:schemeClr val="tx1"/>
              </a:solidFill>
              <a:effectLst/>
              <a:latin typeface="+mn-lt"/>
              <a:ea typeface="+mn-ea"/>
              <a:cs typeface="+mn-cs"/>
            </a:endParaRPr>
          </a:p>
          <a:p>
            <a:r>
              <a:rPr lang="lv-LV" sz="1200" i="1" kern="1200" dirty="0" smtClean="0">
                <a:solidFill>
                  <a:schemeClr val="tx1"/>
                </a:solidFill>
                <a:effectLst/>
                <a:latin typeface="+mn-lt"/>
                <a:ea typeface="+mn-ea"/>
                <a:cs typeface="+mn-cs"/>
              </a:rPr>
              <a:t>Foto </a:t>
            </a:r>
            <a:r>
              <a:rPr lang="en-GB" sz="1200" i="1" kern="1200" dirty="0" smtClean="0">
                <a:solidFill>
                  <a:schemeClr val="tx1"/>
                </a:solidFill>
                <a:effectLst/>
                <a:latin typeface="+mn-lt"/>
                <a:ea typeface="+mn-ea"/>
                <a:cs typeface="+mn-cs"/>
              </a:rPr>
              <a:t>(</a:t>
            </a:r>
            <a:r>
              <a:rPr lang="lv-LV" sz="1200" i="1" kern="1200" dirty="0" smtClean="0">
                <a:solidFill>
                  <a:schemeClr val="tx1"/>
                </a:solidFill>
                <a:effectLst/>
                <a:latin typeface="+mn-lt"/>
                <a:ea typeface="+mn-ea"/>
                <a:cs typeface="+mn-cs"/>
              </a:rPr>
              <a:t>no kreisās uz labo</a:t>
            </a:r>
            <a:r>
              <a:rPr lang="en-GB" sz="1200" i="1" kern="1200" dirty="0" smtClean="0">
                <a:solidFill>
                  <a:schemeClr val="tx1"/>
                </a:solidFill>
                <a:effectLst/>
                <a:latin typeface="+mn-lt"/>
                <a:ea typeface="+mn-ea"/>
                <a:cs typeface="+mn-cs"/>
              </a:rPr>
              <a:t>): </a:t>
            </a:r>
            <a:endParaRPr lang="en-GB" sz="1200" i="1" kern="1200" dirty="0">
              <a:solidFill>
                <a:schemeClr val="tx1"/>
              </a:solidFill>
              <a:effectLst/>
              <a:latin typeface="+mn-lt"/>
              <a:ea typeface="+mn-ea"/>
              <a:cs typeface="+mn-cs"/>
            </a:endParaRPr>
          </a:p>
          <a:p>
            <a:endParaRPr lang="en-GB" sz="1200" b="0" i="1" u="none" strike="noStrike" kern="1200" baseline="0" dirty="0">
              <a:solidFill>
                <a:schemeClr val="tx1"/>
              </a:solidFill>
              <a:effectLst/>
              <a:latin typeface="+mn-lt"/>
              <a:ea typeface="+mn-ea"/>
              <a:cs typeface="+mn-cs"/>
            </a:endParaRPr>
          </a:p>
          <a:p>
            <a:r>
              <a:rPr lang="sv-SE" sz="1200" b="0" i="1" u="none" strike="noStrike" kern="1200" baseline="0" dirty="0">
                <a:solidFill>
                  <a:schemeClr val="tx1"/>
                </a:solidFill>
                <a:latin typeface="+mn-lt"/>
                <a:ea typeface="+mn-ea"/>
                <a:cs typeface="+mn-cs"/>
              </a:rPr>
              <a:t>https://videopress.com/v/mjRqgqAP (</a:t>
            </a:r>
            <a:r>
              <a:rPr lang="en-GB" sz="1200" i="1" kern="1200" dirty="0">
                <a:solidFill>
                  <a:schemeClr val="tx1"/>
                </a:solidFill>
                <a:effectLst/>
                <a:latin typeface="+mn-lt"/>
                <a:ea typeface="+mn-ea"/>
                <a:cs typeface="+mn-cs"/>
              </a:rPr>
              <a:t>IS soldier)</a:t>
            </a:r>
            <a:r>
              <a:rPr lang="sv-SE" sz="1200" b="0" i="1" u="none" strike="noStrike" kern="1200" baseline="0" dirty="0">
                <a:solidFill>
                  <a:schemeClr val="tx1"/>
                </a:solidFill>
                <a:latin typeface="+mn-lt"/>
                <a:ea typeface="+mn-ea"/>
                <a:cs typeface="+mn-cs"/>
              </a:rPr>
              <a:t>; https://www.flickr.com/photos/122189342@N04/13595369824/in/photolist-mHnPN1%20CC (</a:t>
            </a:r>
            <a:r>
              <a:rPr lang="sv-SE" sz="1200" b="0" i="1" u="none" strike="noStrike" kern="1200" baseline="0" dirty="0" err="1">
                <a:solidFill>
                  <a:schemeClr val="tx1"/>
                </a:solidFill>
                <a:latin typeface="+mn-lt"/>
                <a:ea typeface="+mn-ea"/>
                <a:cs typeface="+mn-cs"/>
              </a:rPr>
              <a:t>army</a:t>
            </a:r>
            <a:r>
              <a:rPr lang="sv-SE" sz="1200" b="0" i="1" u="none" strike="noStrike" kern="1200" baseline="0" dirty="0">
                <a:solidFill>
                  <a:schemeClr val="tx1"/>
                </a:solidFill>
                <a:latin typeface="+mn-lt"/>
                <a:ea typeface="+mn-ea"/>
                <a:cs typeface="+mn-cs"/>
              </a:rPr>
              <a:t> </a:t>
            </a:r>
            <a:r>
              <a:rPr lang="sv-SE" sz="1200" b="0" i="1" u="none" strike="noStrike" kern="1200" baseline="0" dirty="0" err="1">
                <a:solidFill>
                  <a:schemeClr val="tx1"/>
                </a:solidFill>
                <a:latin typeface="+mn-lt"/>
                <a:ea typeface="+mn-ea"/>
                <a:cs typeface="+mn-cs"/>
              </a:rPr>
              <a:t>soldier</a:t>
            </a:r>
            <a:r>
              <a:rPr lang="sv-SE" sz="1200" b="0" i="1" u="none" strike="noStrike" kern="1200" baseline="0" dirty="0">
                <a:solidFill>
                  <a:schemeClr val="tx1"/>
                </a:solidFill>
                <a:latin typeface="+mn-lt"/>
                <a:ea typeface="+mn-ea"/>
                <a:cs typeface="+mn-cs"/>
              </a:rPr>
              <a:t>); https://www.flickr.com/photos/tricksware/16837457118/in/photolist-pzD9zH-r46BnC-qtHC5d-qn99xW-ro9nEr-opKf9F-rhioqo-roTySj-qrh3AS-rDSnoN-rhSdLk-r4MwAD-t4VRaX-tvrEg9-qLhZxF-vWMqRZ-vFQ513-tJkZDB-qUypxY-rPb412-r4pKtg-vWMnD6-tFSba5-uH4mPC-ruRmei-rP66Z4-rvY1eb/ (Mad Max </a:t>
            </a:r>
            <a:r>
              <a:rPr lang="sv-SE" sz="1200" b="0" i="1" u="none" strike="noStrike" kern="1200" baseline="0" dirty="0" err="1">
                <a:solidFill>
                  <a:schemeClr val="tx1"/>
                </a:solidFill>
                <a:latin typeface="+mn-lt"/>
                <a:ea typeface="+mn-ea"/>
                <a:cs typeface="+mn-cs"/>
              </a:rPr>
              <a:t>movie</a:t>
            </a:r>
            <a:r>
              <a:rPr lang="sv-SE" sz="1200" b="0" i="1" u="none" strike="noStrike" kern="1200" baseline="0" dirty="0">
                <a:solidFill>
                  <a:schemeClr val="tx1"/>
                </a:solidFill>
                <a:latin typeface="+mn-lt"/>
                <a:ea typeface="+mn-ea"/>
                <a:cs typeface="+mn-cs"/>
              </a:rPr>
              <a:t> clip)</a:t>
            </a:r>
            <a:endParaRPr lang="sv-SE" i="1" dirty="0"/>
          </a:p>
        </p:txBody>
      </p:sp>
      <p:sp>
        <p:nvSpPr>
          <p:cNvPr id="4" name="Platshållare för bildnummer 3"/>
          <p:cNvSpPr>
            <a:spLocks noGrp="1"/>
          </p:cNvSpPr>
          <p:nvPr>
            <p:ph type="sldNum" sz="quarter" idx="10"/>
          </p:nvPr>
        </p:nvSpPr>
        <p:spPr/>
        <p:txBody>
          <a:bodyPr/>
          <a:lstStyle/>
          <a:p>
            <a:fld id="{80BDB274-1575-E844-AA82-32FB4D290A90}" type="slidenum">
              <a:rPr lang="sv-SE" smtClean="0"/>
              <a:t>11</a:t>
            </a:fld>
            <a:endParaRPr lang="sv-SE"/>
          </a:p>
        </p:txBody>
      </p:sp>
    </p:spTree>
    <p:extLst>
      <p:ext uri="{BB962C8B-B14F-4D97-AF65-F5344CB8AC3E}">
        <p14:creationId xmlns:p14="http://schemas.microsoft.com/office/powerpoint/2010/main" val="2070916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lv-LV" sz="1200" kern="1200" dirty="0" smtClean="0">
                <a:solidFill>
                  <a:schemeClr val="tx1"/>
                </a:solidFill>
                <a:effectLst/>
                <a:latin typeface="+mn-lt"/>
                <a:ea typeface="+mn-ea"/>
                <a:cs typeface="+mn-cs"/>
              </a:rPr>
              <a:t>Kopsavilkums – vērsies pie konkrētas mērķauditorijas</a:t>
            </a:r>
          </a:p>
          <a:p>
            <a:endParaRPr lang="lv-LV" sz="1200" kern="1200" dirty="0" smtClean="0">
              <a:solidFill>
                <a:schemeClr val="tx1"/>
              </a:solidFill>
              <a:effectLst/>
              <a:latin typeface="+mn-lt"/>
              <a:ea typeface="+mn-ea"/>
              <a:cs typeface="+mn-cs"/>
            </a:endParaRPr>
          </a:p>
          <a:p>
            <a:r>
              <a:rPr lang="lv-LV" sz="1200" kern="1200" dirty="0" smtClean="0">
                <a:solidFill>
                  <a:schemeClr val="tx1"/>
                </a:solidFill>
                <a:effectLst/>
                <a:latin typeface="+mn-lt"/>
                <a:ea typeface="+mn-ea"/>
                <a:cs typeface="+mn-cs"/>
              </a:rPr>
              <a:t>Šis propagandas paņēmiens var mēģināt vērsties pie jums kā piederīgiem ģimenei vai konkrētai etniskajai grupai, vai izmantot jūsu darbu, intereses, vērtības vai nākotnes ieceres. Šāda propaganda cenšas iedarbināt vispārcilvēciskas ilgas būt mīlētam, izjust kopību, tikt pamanītam u.tml.  </a:t>
            </a:r>
          </a:p>
          <a:p>
            <a:endParaRPr lang="lv-LV" sz="1200" kern="1200" dirty="0" smtClean="0">
              <a:solidFill>
                <a:schemeClr val="tx1"/>
              </a:solidFill>
              <a:effectLst/>
              <a:latin typeface="+mn-lt"/>
              <a:ea typeface="+mn-ea"/>
              <a:cs typeface="+mn-cs"/>
            </a:endParaRPr>
          </a:p>
          <a:p>
            <a:r>
              <a:rPr lang="lv-LV" sz="1200" kern="1200" dirty="0" smtClean="0">
                <a:solidFill>
                  <a:schemeClr val="tx1"/>
                </a:solidFill>
                <a:effectLst/>
                <a:latin typeface="+mn-lt"/>
                <a:ea typeface="+mn-ea"/>
                <a:cs typeface="+mn-cs"/>
              </a:rPr>
              <a:t>Bieži izmantoti paņēmieni:</a:t>
            </a:r>
          </a:p>
          <a:p>
            <a:r>
              <a:rPr lang="lv-LV" sz="1200" kern="1200" dirty="0" smtClean="0">
                <a:solidFill>
                  <a:schemeClr val="tx1"/>
                </a:solidFill>
                <a:effectLst/>
                <a:latin typeface="+mn-lt"/>
                <a:ea typeface="+mn-ea"/>
                <a:cs typeface="+mn-cs"/>
              </a:rPr>
              <a:t>• Noformē vēstījumu ar attēlu, kurš atsaucas uz konkrētai mērķauditorijai pazīstamām lietām un atbilst tās gaumei </a:t>
            </a:r>
          </a:p>
          <a:p>
            <a:r>
              <a:rPr lang="lv-LV" sz="1200" kern="1200" dirty="0" smtClean="0">
                <a:solidFill>
                  <a:schemeClr val="tx1"/>
                </a:solidFill>
                <a:effectLst/>
                <a:latin typeface="+mn-lt"/>
                <a:ea typeface="+mn-ea"/>
                <a:cs typeface="+mn-cs"/>
              </a:rPr>
              <a:t>• Izmanto slavenu cilvēku, kam cilvēki vēlas līdzinātas, vai viņš tiem patīk </a:t>
            </a:r>
          </a:p>
          <a:p>
            <a:r>
              <a:rPr lang="lv-LV" sz="1200" kern="1200" dirty="0" smtClean="0">
                <a:solidFill>
                  <a:schemeClr val="tx1"/>
                </a:solidFill>
                <a:effectLst/>
                <a:latin typeface="+mn-lt"/>
                <a:ea typeface="+mn-ea"/>
                <a:cs typeface="+mn-cs"/>
              </a:rPr>
              <a:t>• Vēršas pie mērķauditorijas priekšstatiem par to, kādiem tiem ir jābūt vai jāizturas, lai tie citiem patiktu </a:t>
            </a:r>
            <a:endParaRPr lang="sv-SE" dirty="0"/>
          </a:p>
        </p:txBody>
      </p:sp>
      <p:sp>
        <p:nvSpPr>
          <p:cNvPr id="4" name="Platshållare för bildnummer 3"/>
          <p:cNvSpPr>
            <a:spLocks noGrp="1"/>
          </p:cNvSpPr>
          <p:nvPr>
            <p:ph type="sldNum" sz="quarter" idx="10"/>
          </p:nvPr>
        </p:nvSpPr>
        <p:spPr/>
        <p:txBody>
          <a:bodyPr/>
          <a:lstStyle/>
          <a:p>
            <a:fld id="{80BDB274-1575-E844-AA82-32FB4D290A90}" type="slidenum">
              <a:rPr lang="sv-SE" smtClean="0"/>
              <a:t>12</a:t>
            </a:fld>
            <a:endParaRPr lang="sv-SE"/>
          </a:p>
        </p:txBody>
      </p:sp>
    </p:spTree>
    <p:extLst>
      <p:ext uri="{BB962C8B-B14F-4D97-AF65-F5344CB8AC3E}">
        <p14:creationId xmlns:p14="http://schemas.microsoft.com/office/powerpoint/2010/main" val="708319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lv-LV" sz="1200" kern="1200" dirty="0" smtClean="0">
                <a:solidFill>
                  <a:schemeClr val="tx1"/>
                </a:solidFill>
                <a:effectLst/>
                <a:latin typeface="+mn-lt"/>
                <a:ea typeface="+mn-ea"/>
                <a:cs typeface="+mn-cs"/>
              </a:rPr>
              <a:t>Atkārto ideju, priekšstatu vai vēstījumu</a:t>
            </a:r>
          </a:p>
          <a:p>
            <a:endParaRPr lang="sv-SE" dirty="0"/>
          </a:p>
        </p:txBody>
      </p:sp>
      <p:sp>
        <p:nvSpPr>
          <p:cNvPr id="4" name="Platshållare för bildnummer 3"/>
          <p:cNvSpPr>
            <a:spLocks noGrp="1"/>
          </p:cNvSpPr>
          <p:nvPr>
            <p:ph type="sldNum" sz="quarter" idx="10"/>
          </p:nvPr>
        </p:nvSpPr>
        <p:spPr/>
        <p:txBody>
          <a:bodyPr/>
          <a:lstStyle/>
          <a:p>
            <a:fld id="{80BDB274-1575-E844-AA82-32FB4D290A90}" type="slidenum">
              <a:rPr lang="sv-SE" smtClean="0"/>
              <a:t>13</a:t>
            </a:fld>
            <a:endParaRPr lang="sv-SE"/>
          </a:p>
        </p:txBody>
      </p:sp>
    </p:spTree>
    <p:extLst>
      <p:ext uri="{BB962C8B-B14F-4D97-AF65-F5344CB8AC3E}">
        <p14:creationId xmlns:p14="http://schemas.microsoft.com/office/powerpoint/2010/main" val="1983261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smtClean="0">
                <a:solidFill>
                  <a:schemeClr val="tx1"/>
                </a:solidFill>
                <a:effectLst/>
                <a:latin typeface="+mn-lt"/>
                <a:ea typeface="+mn-ea"/>
                <a:cs typeface="+mn-cs"/>
              </a:rPr>
              <a:t>Lai propaganda būtu efektīva, tā ir jāatkārto. Kad propagandista vēstījums tiek atkārots, tas iekļūst cilvēku apziņā neatkarīgi no tā, vai viņiem tas patīk vai nē. Vēstījums var būt specifisks, bet tas var būt arī plašāks. Jūs, protams, varat iet ārā un atkāroti izkliegt savu vēstījumu, tomēr ir iedarbīgāki veidi tā nodošanai.</a:t>
            </a:r>
          </a:p>
          <a:p>
            <a:endParaRPr lang="lv-LV" sz="1200" kern="1200" dirty="0" smtClean="0">
              <a:solidFill>
                <a:schemeClr val="tx1"/>
              </a:solidFill>
              <a:effectLst/>
              <a:latin typeface="+mn-lt"/>
              <a:ea typeface="+mn-ea"/>
              <a:cs typeface="+mn-cs"/>
            </a:endParaRPr>
          </a:p>
          <a:p>
            <a:r>
              <a:rPr lang="lv-LV" sz="1200" kern="1200" dirty="0" smtClean="0">
                <a:solidFill>
                  <a:schemeClr val="tx1"/>
                </a:solidFill>
                <a:effectLst/>
                <a:latin typeface="+mn-lt"/>
                <a:ea typeface="+mn-ea"/>
                <a:cs typeface="+mn-cs"/>
              </a:rPr>
              <a:t>Kādos dažādos veidos mēs varam nodot un atkārtot vēstījumu? </a:t>
            </a:r>
          </a:p>
          <a:p>
            <a:endParaRPr lang="lv-LV"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80BDB274-1575-E844-AA82-32FB4D290A90}" type="slidenum">
              <a:rPr lang="sv-SE" smtClean="0"/>
              <a:t>14</a:t>
            </a:fld>
            <a:endParaRPr lang="sv-SE"/>
          </a:p>
        </p:txBody>
      </p:sp>
    </p:spTree>
    <p:extLst>
      <p:ext uri="{BB962C8B-B14F-4D97-AF65-F5344CB8AC3E}">
        <p14:creationId xmlns:p14="http://schemas.microsoft.com/office/powerpoint/2010/main" val="19800885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lv-LV" sz="1200" kern="1200" dirty="0" smtClean="0">
                <a:solidFill>
                  <a:schemeClr val="tx1"/>
                </a:solidFill>
                <a:effectLst/>
                <a:latin typeface="+mn-lt"/>
                <a:ea typeface="+mn-ea"/>
                <a:cs typeface="+mn-cs"/>
              </a:rPr>
              <a:t>Ir dažādi veidi, kā indivīds var tikt sadzirdēts. Demokrātiskā sistēmā mēs ievēlam pārstāvjus, kuri runā mūsu vietā par lietām, kas rūp mūsu sabiedrībai. Ja mums nepatīk valdības darbības, mēs varam protestēt. Mēs varam uzrakstīt vēstuli laikrakstam. Mēs varam kļūt par rakstniekiem vai žurnālistiem, un savu viedokli un vēstījumu nodot grāmatās un rakstos. Mēs varam pievienoties kādai organizācijai u.tml. </a:t>
            </a:r>
          </a:p>
          <a:p>
            <a:endParaRPr lang="en-GB" sz="1200" kern="1200" dirty="0">
              <a:solidFill>
                <a:schemeClr val="tx1"/>
              </a:solidFill>
              <a:effectLst/>
              <a:latin typeface="+mn-lt"/>
              <a:ea typeface="+mn-ea"/>
              <a:cs typeface="+mn-cs"/>
            </a:endParaRPr>
          </a:p>
          <a:p>
            <a:r>
              <a:rPr lang="lv-LV" sz="1200" kern="1200" dirty="0" smtClean="0">
                <a:solidFill>
                  <a:schemeClr val="tx1"/>
                </a:solidFill>
                <a:effectLst/>
                <a:latin typeface="+mn-lt"/>
                <a:ea typeface="+mn-ea"/>
                <a:cs typeface="+mn-cs"/>
              </a:rPr>
              <a:t>Foto </a:t>
            </a:r>
            <a:r>
              <a:rPr lang="en-GB" sz="1200" kern="1200" dirty="0" smtClean="0">
                <a:solidFill>
                  <a:schemeClr val="tx1"/>
                </a:solidFill>
                <a:effectLst/>
                <a:latin typeface="+mn-lt"/>
                <a:ea typeface="+mn-ea"/>
                <a:cs typeface="+mn-cs"/>
              </a:rPr>
              <a:t>(</a:t>
            </a:r>
            <a:r>
              <a:rPr lang="lv-LV" sz="1200" kern="1200" dirty="0" smtClean="0">
                <a:solidFill>
                  <a:schemeClr val="tx1"/>
                </a:solidFill>
                <a:effectLst/>
                <a:latin typeface="+mn-lt"/>
                <a:ea typeface="+mn-ea"/>
                <a:cs typeface="+mn-cs"/>
              </a:rPr>
              <a:t>no kreisās uz labo</a:t>
            </a:r>
            <a:r>
              <a:rPr lang="en-GB" sz="1200" kern="1200" dirty="0" smtClean="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pPr marL="0" indent="0">
              <a:buNone/>
            </a:pPr>
            <a:r>
              <a:rPr lang="sv-SE" sz="1200" b="0" i="0" u="none" strike="noStrike" kern="1200" baseline="0" dirty="0" smtClean="0">
                <a:solidFill>
                  <a:schemeClr val="tx1"/>
                </a:solidFill>
                <a:latin typeface="+mn-lt"/>
                <a:ea typeface="+mn-ea"/>
                <a:cs typeface="+mn-cs"/>
              </a:rPr>
              <a:t>1. </a:t>
            </a:r>
            <a:r>
              <a:rPr lang="sv-SE" sz="1200" b="0" i="0" u="none" strike="noStrike" kern="1200" baseline="0" dirty="0" err="1" smtClean="0">
                <a:solidFill>
                  <a:schemeClr val="tx1"/>
                </a:solidFill>
                <a:latin typeface="+mn-lt"/>
                <a:ea typeface="+mn-ea"/>
                <a:cs typeface="+mn-cs"/>
              </a:rPr>
              <a:t>Hadrian</a:t>
            </a:r>
            <a:r>
              <a:rPr lang="sv-SE" sz="1200" b="0" i="0" u="none" strike="noStrike" kern="1200" baseline="0" dirty="0" smtClean="0">
                <a:solidFill>
                  <a:schemeClr val="tx1"/>
                </a:solidFill>
                <a:latin typeface="+mn-lt"/>
                <a:ea typeface="+mn-ea"/>
                <a:cs typeface="+mn-cs"/>
              </a:rPr>
              <a:t> / Shutterstock.com</a:t>
            </a:r>
          </a:p>
          <a:p>
            <a:pPr marL="0" indent="0">
              <a:buNone/>
            </a:pPr>
            <a:r>
              <a:rPr lang="en-GB" sz="1200" kern="1200" dirty="0" smtClean="0">
                <a:solidFill>
                  <a:schemeClr val="tx1"/>
                </a:solidFill>
                <a:effectLst/>
                <a:latin typeface="+mn-lt"/>
                <a:ea typeface="+mn-ea"/>
                <a:cs typeface="+mn-cs"/>
              </a:rPr>
              <a:t>2</a:t>
            </a:r>
            <a:r>
              <a:rPr lang="en-GB" sz="1200" kern="1200" dirty="0">
                <a:solidFill>
                  <a:schemeClr val="tx1"/>
                </a:solidFill>
                <a:effectLst/>
                <a:latin typeface="+mn-lt"/>
                <a:ea typeface="+mn-ea"/>
                <a:cs typeface="+mn-cs"/>
              </a:rPr>
              <a:t>. </a:t>
            </a:r>
            <a:r>
              <a:rPr lang="sv-SE" sz="1200" b="0" i="0" u="none" strike="noStrike" kern="1200" baseline="0" dirty="0">
                <a:solidFill>
                  <a:schemeClr val="tx1"/>
                </a:solidFill>
                <a:latin typeface="+mn-lt"/>
                <a:ea typeface="+mn-ea"/>
                <a:cs typeface="+mn-cs"/>
              </a:rPr>
              <a:t>Tommy Alven / </a:t>
            </a:r>
            <a:r>
              <a:rPr lang="sv-SE" sz="1200" b="0" i="0" u="none" strike="noStrike" kern="1200" baseline="0" dirty="0" smtClean="0">
                <a:solidFill>
                  <a:schemeClr val="tx1"/>
                </a:solidFill>
                <a:latin typeface="+mn-lt"/>
                <a:ea typeface="+mn-ea"/>
                <a:cs typeface="+mn-cs"/>
              </a:rPr>
              <a:t>Shutterstock.com</a:t>
            </a:r>
            <a:endParaRPr lang="sv-SE" sz="1200" b="0" i="0" u="none" strike="noStrike" kern="1200" baseline="0" dirty="0">
              <a:solidFill>
                <a:schemeClr val="tx1"/>
              </a:solidFill>
              <a:latin typeface="+mn-lt"/>
              <a:ea typeface="+mn-ea"/>
              <a:cs typeface="+mn-cs"/>
            </a:endParaRPr>
          </a:p>
          <a:p>
            <a:r>
              <a:rPr lang="sv-SE" sz="1200" b="0" i="0" u="none" strike="noStrike" kern="1200" baseline="0" dirty="0">
                <a:solidFill>
                  <a:schemeClr val="tx1"/>
                </a:solidFill>
                <a:latin typeface="+mn-lt"/>
                <a:ea typeface="+mn-ea"/>
                <a:cs typeface="+mn-cs"/>
              </a:rPr>
              <a:t>3. </a:t>
            </a:r>
            <a:r>
              <a:rPr lang="sv-SE" b="0" dirty="0" err="1" smtClean="0"/>
              <a:t>Photka</a:t>
            </a:r>
            <a:r>
              <a:rPr lang="sv-SE" b="1" dirty="0" smtClean="0"/>
              <a:t> </a:t>
            </a:r>
            <a:r>
              <a:rPr lang="sv-SE" sz="1200" b="0" i="0" u="none" strike="noStrike" kern="1200" baseline="0" dirty="0" smtClean="0">
                <a:solidFill>
                  <a:schemeClr val="tx1"/>
                </a:solidFill>
                <a:latin typeface="+mn-lt"/>
                <a:ea typeface="+mn-ea"/>
                <a:cs typeface="+mn-cs"/>
              </a:rPr>
              <a:t>/ Shutterstock.com</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4. </a:t>
            </a:r>
            <a:r>
              <a:rPr lang="en-GB" sz="1200" kern="1200" dirty="0" err="1" smtClean="0">
                <a:solidFill>
                  <a:schemeClr val="tx1"/>
                </a:solidFill>
                <a:effectLst/>
                <a:latin typeface="+mn-lt"/>
                <a:ea typeface="+mn-ea"/>
                <a:cs typeface="+mn-cs"/>
              </a:rPr>
              <a:t>Peshkova</a:t>
            </a:r>
            <a:r>
              <a:rPr lang="en-GB" sz="1200" kern="1200" dirty="0" smtClean="0">
                <a:solidFill>
                  <a:schemeClr val="tx1"/>
                </a:solidFill>
                <a:effectLst/>
                <a:latin typeface="+mn-lt"/>
                <a:ea typeface="+mn-ea"/>
                <a:cs typeface="+mn-cs"/>
              </a:rPr>
              <a:t> / </a:t>
            </a:r>
            <a:r>
              <a:rPr lang="sv-SE" sz="1200" b="0" i="0" u="none" strike="noStrike" kern="1200" baseline="0" dirty="0" smtClean="0">
                <a:solidFill>
                  <a:schemeClr val="tx1"/>
                </a:solidFill>
                <a:latin typeface="+mn-lt"/>
                <a:ea typeface="+mn-ea"/>
                <a:cs typeface="+mn-cs"/>
              </a:rPr>
              <a:t>Shutterstock.com</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5</a:t>
            </a:r>
            <a:r>
              <a:rPr lang="en-GB" sz="1200" kern="1200" dirty="0" smtClean="0">
                <a:solidFill>
                  <a:schemeClr val="tx1"/>
                </a:solidFill>
                <a:effectLst/>
                <a:latin typeface="+mn-lt"/>
                <a:ea typeface="+mn-ea"/>
                <a:cs typeface="+mn-cs"/>
              </a:rPr>
              <a:t>. </a:t>
            </a:r>
            <a:r>
              <a:rPr lang="sv-SE" dirty="0" smtClean="0"/>
              <a:t>Melker Dahlstrand/imagebank.sweden.se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6</a:t>
            </a:r>
            <a:r>
              <a:rPr lang="en-GB" sz="1200" kern="1200" dirty="0" smtClean="0">
                <a:solidFill>
                  <a:schemeClr val="tx1"/>
                </a:solidFill>
                <a:effectLst/>
                <a:latin typeface="+mn-lt"/>
                <a:ea typeface="+mn-ea"/>
                <a:cs typeface="+mn-cs"/>
              </a:rPr>
              <a:t>. </a:t>
            </a:r>
            <a:r>
              <a:rPr lang="sv-SE" dirty="0" smtClean="0"/>
              <a:t>Rodrigo Rivas Ruiz/imagebank.sweden.se</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80BDB274-1575-E844-AA82-32FB4D290A90}" type="slidenum">
              <a:rPr lang="sv-SE" smtClean="0"/>
              <a:t>15</a:t>
            </a:fld>
            <a:endParaRPr lang="sv-SE"/>
          </a:p>
        </p:txBody>
      </p:sp>
    </p:spTree>
    <p:extLst>
      <p:ext uri="{BB962C8B-B14F-4D97-AF65-F5344CB8AC3E}">
        <p14:creationId xmlns:p14="http://schemas.microsoft.com/office/powerpoint/2010/main" val="568125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lv-LV" sz="1200" kern="1200" dirty="0" smtClean="0">
                <a:solidFill>
                  <a:schemeClr val="tx1"/>
                </a:solidFill>
                <a:effectLst/>
                <a:latin typeface="+mn-lt"/>
                <a:ea typeface="+mn-ea"/>
                <a:cs typeface="+mn-cs"/>
              </a:rPr>
              <a:t>Vēl viens rokas stiepiena attālumā esošs paņēmiens ir sociālo mediju izmantošana. Pirms dažiem gadiem bija krietni grūtāk sasniegt lielu sabiedrības daļu. Tad mūsu saziņas kanāli bija ierobežoti ar publiskiem laukumiem, televīziju, radio un drukāto presi. Šodien visi sabiedrības locekļi un grupas ik brīdi var atkārot savas idejas ar viedtālruņu, datoru un planšetu starpniecību.  </a:t>
            </a:r>
          </a:p>
          <a:p>
            <a:endParaRPr lang="en-GB" sz="1200" kern="1200" dirty="0">
              <a:solidFill>
                <a:schemeClr val="tx1"/>
              </a:solidFill>
              <a:effectLst/>
              <a:latin typeface="+mn-lt"/>
              <a:ea typeface="+mn-ea"/>
              <a:cs typeface="+mn-cs"/>
            </a:endParaRPr>
          </a:p>
          <a:p>
            <a:r>
              <a:rPr lang="lv-LV" sz="1200" kern="1200" dirty="0" smtClean="0">
                <a:solidFill>
                  <a:schemeClr val="tx1"/>
                </a:solidFill>
                <a:effectLst/>
                <a:latin typeface="+mn-lt"/>
                <a:ea typeface="+mn-ea"/>
                <a:cs typeface="+mn-cs"/>
              </a:rPr>
              <a:t>Foto </a:t>
            </a:r>
            <a:r>
              <a:rPr lang="en-GB" sz="1200" kern="1200" dirty="0" smtClean="0">
                <a:solidFill>
                  <a:schemeClr val="tx1"/>
                </a:solidFill>
                <a:effectLst/>
                <a:latin typeface="+mn-lt"/>
                <a:ea typeface="+mn-ea"/>
                <a:cs typeface="+mn-cs"/>
              </a:rPr>
              <a:t>(</a:t>
            </a:r>
            <a:r>
              <a:rPr lang="lv-LV" sz="1200" kern="1200" dirty="0" smtClean="0">
                <a:solidFill>
                  <a:schemeClr val="tx1"/>
                </a:solidFill>
                <a:effectLst/>
                <a:latin typeface="+mn-lt"/>
                <a:ea typeface="+mn-ea"/>
                <a:cs typeface="+mn-cs"/>
              </a:rPr>
              <a:t>no kreisās uz labo</a:t>
            </a:r>
            <a:r>
              <a:rPr lang="en-GB" sz="1200" kern="1200" dirty="0" smtClean="0">
                <a:solidFill>
                  <a:schemeClr val="tx1"/>
                </a:solidFill>
                <a:effectLst/>
                <a:latin typeface="+mn-lt"/>
                <a:ea typeface="+mn-ea"/>
                <a:cs typeface="+mn-cs"/>
              </a:rPr>
              <a:t>):</a:t>
            </a:r>
          </a:p>
          <a:p>
            <a:endParaRPr lang="en-GB" sz="1200" i="1" kern="1200" dirty="0">
              <a:solidFill>
                <a:schemeClr val="tx1"/>
              </a:solidFill>
              <a:effectLst/>
              <a:latin typeface="+mn-lt"/>
              <a:ea typeface="+mn-ea"/>
              <a:cs typeface="+mn-cs"/>
            </a:endParaRPr>
          </a:p>
          <a:p>
            <a:pPr marL="0" indent="0">
              <a:buNone/>
            </a:pPr>
            <a:r>
              <a:rPr lang="sv-SE" sz="1200" b="0" i="1" u="none" strike="noStrike" kern="1200" baseline="0" dirty="0" smtClean="0">
                <a:solidFill>
                  <a:schemeClr val="tx1"/>
                </a:solidFill>
                <a:latin typeface="+mn-lt"/>
                <a:ea typeface="+mn-ea"/>
                <a:cs typeface="+mn-cs"/>
              </a:rPr>
              <a:t>1. Scyther5</a:t>
            </a:r>
            <a:r>
              <a:rPr lang="sv-SE" sz="1200" b="0" i="1" u="none" strike="noStrike" kern="1200" baseline="0" dirty="0">
                <a:solidFill>
                  <a:schemeClr val="tx1"/>
                </a:solidFill>
                <a:latin typeface="+mn-lt"/>
                <a:ea typeface="+mn-ea"/>
                <a:cs typeface="+mn-cs"/>
              </a:rPr>
              <a:t> </a:t>
            </a:r>
            <a:r>
              <a:rPr lang="sv-SE" sz="1200" b="0" i="1" u="none" strike="noStrike" kern="1200" baseline="0" dirty="0" smtClean="0">
                <a:solidFill>
                  <a:schemeClr val="tx1"/>
                </a:solidFill>
                <a:latin typeface="+mn-lt"/>
                <a:ea typeface="+mn-ea"/>
                <a:cs typeface="+mn-cs"/>
              </a:rPr>
              <a:t>/ Shutterstock.com</a:t>
            </a:r>
          </a:p>
          <a:p>
            <a:pPr marL="0" indent="0">
              <a:buNone/>
            </a:pPr>
            <a:r>
              <a:rPr lang="sv-SE" sz="1200" b="0" i="1" u="none" strike="noStrike" kern="1200" baseline="0" dirty="0" smtClean="0">
                <a:solidFill>
                  <a:schemeClr val="tx1"/>
                </a:solidFill>
                <a:latin typeface="+mn-lt"/>
                <a:ea typeface="+mn-ea"/>
                <a:cs typeface="+mn-cs"/>
              </a:rPr>
              <a:t>2</a:t>
            </a:r>
            <a:r>
              <a:rPr lang="sv-SE" sz="1200" b="0" i="1" u="none" strike="noStrike" kern="1200" baseline="0" dirty="0">
                <a:solidFill>
                  <a:schemeClr val="tx1"/>
                </a:solidFill>
                <a:latin typeface="+mn-lt"/>
                <a:ea typeface="+mn-ea"/>
                <a:cs typeface="+mn-cs"/>
              </a:rPr>
              <a:t>. </a:t>
            </a:r>
            <a:r>
              <a:rPr lang="sv-SE" sz="1200" b="0" i="1" u="none" strike="noStrike" kern="1200" baseline="0" dirty="0" err="1">
                <a:solidFill>
                  <a:schemeClr val="tx1"/>
                </a:solidFill>
                <a:latin typeface="+mn-lt"/>
                <a:ea typeface="+mn-ea"/>
                <a:cs typeface="+mn-cs"/>
              </a:rPr>
              <a:t>Fitim</a:t>
            </a:r>
            <a:r>
              <a:rPr lang="sv-SE" sz="1200" b="0" i="1" u="none" strike="noStrike" kern="1200" baseline="0" dirty="0">
                <a:solidFill>
                  <a:schemeClr val="tx1"/>
                </a:solidFill>
                <a:latin typeface="+mn-lt"/>
                <a:ea typeface="+mn-ea"/>
                <a:cs typeface="+mn-cs"/>
              </a:rPr>
              <a:t> </a:t>
            </a:r>
            <a:r>
              <a:rPr lang="sv-SE" sz="1200" b="0" i="1" u="none" strike="noStrike" kern="1200" baseline="0" dirty="0" err="1" smtClean="0">
                <a:solidFill>
                  <a:schemeClr val="tx1"/>
                </a:solidFill>
                <a:latin typeface="+mn-lt"/>
                <a:ea typeface="+mn-ea"/>
                <a:cs typeface="+mn-cs"/>
              </a:rPr>
              <a:t>bushati</a:t>
            </a:r>
            <a:r>
              <a:rPr lang="sv-SE" sz="1200" b="0" i="1" u="none" strike="noStrike" kern="1200" baseline="0" dirty="0">
                <a:solidFill>
                  <a:schemeClr val="tx1"/>
                </a:solidFill>
                <a:latin typeface="+mn-lt"/>
                <a:ea typeface="+mn-ea"/>
                <a:cs typeface="+mn-cs"/>
              </a:rPr>
              <a:t> </a:t>
            </a:r>
            <a:r>
              <a:rPr lang="sv-SE" sz="1200" b="0" i="1" u="none" strike="noStrike" kern="1200" baseline="0" dirty="0" smtClean="0">
                <a:solidFill>
                  <a:schemeClr val="tx1"/>
                </a:solidFill>
                <a:latin typeface="+mn-lt"/>
                <a:ea typeface="+mn-ea"/>
                <a:cs typeface="+mn-cs"/>
              </a:rPr>
              <a:t>/ Shutterstock.com</a:t>
            </a:r>
          </a:p>
          <a:p>
            <a:pPr marL="0" indent="0">
              <a:buNone/>
            </a:pPr>
            <a:r>
              <a:rPr lang="sv-SE" sz="1200" b="0" i="1" u="none" strike="noStrike" kern="1200" baseline="0" dirty="0" smtClean="0">
                <a:solidFill>
                  <a:schemeClr val="tx1"/>
                </a:solidFill>
                <a:latin typeface="+mn-lt"/>
                <a:ea typeface="+mn-ea"/>
                <a:cs typeface="+mn-cs"/>
              </a:rPr>
              <a:t>3</a:t>
            </a:r>
            <a:r>
              <a:rPr lang="sv-SE" sz="1200" b="0" i="1" u="none" strike="noStrike" kern="1200" baseline="0" dirty="0">
                <a:solidFill>
                  <a:schemeClr val="tx1"/>
                </a:solidFill>
                <a:latin typeface="+mn-lt"/>
                <a:ea typeface="+mn-ea"/>
                <a:cs typeface="+mn-cs"/>
              </a:rPr>
              <a:t>. </a:t>
            </a:r>
            <a:r>
              <a:rPr lang="sv-SE" sz="1200" b="0" i="1" u="none" strike="noStrike" kern="1200" baseline="0" dirty="0" smtClean="0">
                <a:solidFill>
                  <a:schemeClr val="tx1"/>
                </a:solidFill>
                <a:latin typeface="+mn-lt"/>
                <a:ea typeface="+mn-ea"/>
                <a:cs typeface="+mn-cs"/>
              </a:rPr>
              <a:t>Scyther5 / Shutterstock.com</a:t>
            </a:r>
          </a:p>
          <a:p>
            <a:pPr marL="0" indent="0">
              <a:buNone/>
            </a:pPr>
            <a:r>
              <a:rPr lang="en-US" sz="1200" b="0" i="1" u="none" strike="noStrike" kern="1200" baseline="0" dirty="0" smtClean="0">
                <a:solidFill>
                  <a:schemeClr val="tx1"/>
                </a:solidFill>
                <a:effectLst/>
                <a:latin typeface="+mn-lt"/>
                <a:ea typeface="+mn-ea"/>
                <a:cs typeface="+mn-cs"/>
              </a:rPr>
              <a:t>4</a:t>
            </a:r>
            <a:r>
              <a:rPr lang="en-US" sz="1200" b="0" i="1" u="none" strike="noStrike" kern="1200" baseline="0" dirty="0">
                <a:solidFill>
                  <a:schemeClr val="tx1"/>
                </a:solidFill>
                <a:effectLst/>
                <a:latin typeface="+mn-lt"/>
                <a:ea typeface="+mn-ea"/>
                <a:cs typeface="+mn-cs"/>
              </a:rPr>
              <a:t>. </a:t>
            </a:r>
            <a:r>
              <a:rPr lang="sv-SE" sz="1200" b="0" i="1" u="none" strike="noStrike" kern="1200" baseline="0" dirty="0">
                <a:solidFill>
                  <a:schemeClr val="tx1"/>
                </a:solidFill>
                <a:latin typeface="+mn-lt"/>
                <a:ea typeface="+mn-ea"/>
                <a:cs typeface="+mn-cs"/>
              </a:rPr>
              <a:t>David M G / </a:t>
            </a:r>
            <a:r>
              <a:rPr lang="sv-SE" sz="1200" b="0" i="1" u="none" strike="noStrike" kern="1200" baseline="0" dirty="0" smtClean="0">
                <a:solidFill>
                  <a:schemeClr val="tx1"/>
                </a:solidFill>
                <a:latin typeface="+mn-lt"/>
                <a:ea typeface="+mn-ea"/>
                <a:cs typeface="+mn-cs"/>
              </a:rPr>
              <a:t>Shutterstock.com</a:t>
            </a:r>
          </a:p>
          <a:p>
            <a:r>
              <a:rPr lang="sv-SE" sz="1200" i="1" kern="1200" dirty="0" smtClean="0">
                <a:solidFill>
                  <a:schemeClr val="tx1"/>
                </a:solidFill>
                <a:effectLst/>
                <a:latin typeface="+mn-lt"/>
                <a:ea typeface="+mn-ea"/>
                <a:cs typeface="+mn-cs"/>
              </a:rPr>
              <a:t>5</a:t>
            </a:r>
            <a:r>
              <a:rPr lang="sv-SE" sz="1200" i="1" kern="1200" dirty="0">
                <a:solidFill>
                  <a:schemeClr val="tx1"/>
                </a:solidFill>
                <a:effectLst/>
                <a:latin typeface="+mn-lt"/>
                <a:ea typeface="+mn-ea"/>
                <a:cs typeface="+mn-cs"/>
              </a:rPr>
              <a:t>. </a:t>
            </a:r>
            <a:r>
              <a:rPr lang="sv-SE" sz="1200" b="0" i="1" u="none" strike="noStrike" kern="1200" baseline="0" dirty="0">
                <a:solidFill>
                  <a:schemeClr val="tx1"/>
                </a:solidFill>
                <a:effectLst/>
                <a:latin typeface="+mn-lt"/>
                <a:ea typeface="+mn-ea"/>
                <a:cs typeface="+mn-cs"/>
              </a:rPr>
              <a:t>T</a:t>
            </a:r>
            <a:r>
              <a:rPr lang="sv-SE" sz="1200" b="0" i="1" u="none" strike="noStrike" kern="1200" baseline="0" dirty="0">
                <a:solidFill>
                  <a:schemeClr val="tx1"/>
                </a:solidFill>
                <a:latin typeface="+mn-lt"/>
                <a:ea typeface="+mn-ea"/>
                <a:cs typeface="+mn-cs"/>
              </a:rPr>
              <a:t>anuha2001 / </a:t>
            </a:r>
            <a:r>
              <a:rPr lang="sv-SE" sz="1200" b="0" i="1" u="none" strike="noStrike" kern="1200" baseline="0" dirty="0" err="1" smtClean="0">
                <a:solidFill>
                  <a:schemeClr val="tx1"/>
                </a:solidFill>
                <a:latin typeface="+mn-lt"/>
                <a:ea typeface="+mn-ea"/>
                <a:cs typeface="+mn-cs"/>
              </a:rPr>
              <a:t>Shutterstock</a:t>
            </a:r>
            <a:endParaRPr lang="sv-SE" sz="1200" b="0" i="1" u="none" strike="noStrike" kern="1200" baseline="0" dirty="0" smtClean="0">
              <a:solidFill>
                <a:schemeClr val="tx1"/>
              </a:solidFill>
              <a:latin typeface="+mn-lt"/>
              <a:ea typeface="+mn-ea"/>
              <a:cs typeface="+mn-cs"/>
            </a:endParaRPr>
          </a:p>
          <a:p>
            <a:r>
              <a:rPr lang="sv-SE" sz="1200" i="1" kern="1200" dirty="0" smtClean="0">
                <a:solidFill>
                  <a:schemeClr val="tx1"/>
                </a:solidFill>
                <a:effectLst/>
                <a:latin typeface="+mn-lt"/>
                <a:ea typeface="+mn-ea"/>
                <a:cs typeface="+mn-cs"/>
              </a:rPr>
              <a:t>6</a:t>
            </a:r>
            <a:r>
              <a:rPr lang="sv-SE" sz="1200" i="1" kern="1200" dirty="0">
                <a:solidFill>
                  <a:schemeClr val="tx1"/>
                </a:solidFill>
                <a:effectLst/>
                <a:latin typeface="+mn-lt"/>
                <a:ea typeface="+mn-ea"/>
                <a:cs typeface="+mn-cs"/>
              </a:rPr>
              <a:t>. </a:t>
            </a:r>
            <a:r>
              <a:rPr lang="sv-SE" sz="1200" b="0" i="1" u="none" strike="noStrike" kern="1200" baseline="0" dirty="0" err="1">
                <a:solidFill>
                  <a:schemeClr val="tx1"/>
                </a:solidFill>
                <a:effectLst/>
                <a:latin typeface="+mn-lt"/>
                <a:ea typeface="+mn-ea"/>
                <a:cs typeface="+mn-cs"/>
              </a:rPr>
              <a:t>T</a:t>
            </a:r>
            <a:r>
              <a:rPr lang="sv-SE" sz="1200" b="0" i="1" u="none" strike="noStrike" kern="1200" baseline="0" dirty="0" err="1">
                <a:solidFill>
                  <a:schemeClr val="tx1"/>
                </a:solidFill>
                <a:latin typeface="+mn-lt"/>
                <a:ea typeface="+mn-ea"/>
                <a:cs typeface="+mn-cs"/>
              </a:rPr>
              <a:t>ulpahn</a:t>
            </a:r>
            <a:r>
              <a:rPr lang="sv-SE" sz="1200" b="0" i="1" u="none" strike="noStrike" kern="1200" baseline="0" dirty="0">
                <a:solidFill>
                  <a:schemeClr val="tx1"/>
                </a:solidFill>
                <a:latin typeface="+mn-lt"/>
                <a:ea typeface="+mn-ea"/>
                <a:cs typeface="+mn-cs"/>
              </a:rPr>
              <a:t> / </a:t>
            </a:r>
            <a:r>
              <a:rPr lang="sv-SE" sz="1200" b="0" i="1" u="none" strike="noStrike" kern="1200" baseline="0" dirty="0" smtClean="0">
                <a:solidFill>
                  <a:schemeClr val="tx1"/>
                </a:solidFill>
                <a:latin typeface="+mn-lt"/>
                <a:ea typeface="+mn-ea"/>
                <a:cs typeface="+mn-cs"/>
              </a:rPr>
              <a:t>Shutterstock.com</a:t>
            </a:r>
            <a:endParaRPr lang="sv-SE" sz="1200" i="1"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80BDB274-1575-E844-AA82-32FB4D290A90}" type="slidenum">
              <a:rPr lang="sv-SE" smtClean="0"/>
              <a:t>16</a:t>
            </a:fld>
            <a:endParaRPr lang="sv-SE"/>
          </a:p>
        </p:txBody>
      </p:sp>
    </p:spTree>
    <p:extLst>
      <p:ext uri="{BB962C8B-B14F-4D97-AF65-F5344CB8AC3E}">
        <p14:creationId xmlns:p14="http://schemas.microsoft.com/office/powerpoint/2010/main" val="403721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lv-LV" sz="1200" kern="1200" dirty="0" smtClean="0">
                <a:solidFill>
                  <a:schemeClr val="tx1"/>
                </a:solidFill>
                <a:effectLst/>
                <a:latin typeface="+mn-lt"/>
                <a:ea typeface="+mn-ea"/>
                <a:cs typeface="+mn-cs"/>
              </a:rPr>
              <a:t>Šis attēls parāda, kā izskatās vēstījuma atkārtošana vairākās sociālo mediju platformās. Šādas sazvērestības teorijas var tālu izplatīties un sasniegt daudzus cilvēkus, ja sūtītājs izmanto dažādas sociālo mediju platformas.  </a:t>
            </a:r>
          </a:p>
          <a:p>
            <a:endParaRPr lang="lv-LV" sz="1200" kern="1200" dirty="0" smtClean="0">
              <a:solidFill>
                <a:schemeClr val="tx1"/>
              </a:solidFill>
              <a:effectLst/>
              <a:latin typeface="+mn-lt"/>
              <a:ea typeface="+mn-ea"/>
              <a:cs typeface="+mn-cs"/>
            </a:endParaRPr>
          </a:p>
          <a:p>
            <a:r>
              <a:rPr lang="lv-LV" sz="1200" kern="1200" dirty="0" smtClean="0">
                <a:solidFill>
                  <a:schemeClr val="tx1"/>
                </a:solidFill>
                <a:effectLst/>
                <a:latin typeface="+mn-lt"/>
                <a:ea typeface="+mn-ea"/>
                <a:cs typeface="+mn-cs"/>
              </a:rPr>
              <a:t>Šis piemērs var likties nekaitīgs, bet kas notiek, ja organizācija ar vardarbīgu un nedemokrātisku vēstījumu to atkārto tādā pašā veidā? Vai tas ir nekaitīgi? </a:t>
            </a:r>
          </a:p>
          <a:p>
            <a:endParaRPr lang="en-GB" sz="1200" u="none" kern="1200" dirty="0" smtClean="0">
              <a:solidFill>
                <a:schemeClr val="tx1"/>
              </a:solidFill>
              <a:effectLst/>
              <a:latin typeface="+mn-lt"/>
              <a:ea typeface="+mn-ea"/>
              <a:cs typeface="+mn-cs"/>
            </a:endParaRPr>
          </a:p>
          <a:p>
            <a:r>
              <a:rPr lang="lv-LV" sz="1200" i="1" u="none" kern="1200" dirty="0" smtClean="0">
                <a:solidFill>
                  <a:schemeClr val="tx1"/>
                </a:solidFill>
                <a:effectLst/>
                <a:latin typeface="+mn-lt"/>
                <a:ea typeface="+mn-ea"/>
                <a:cs typeface="+mn-cs"/>
              </a:rPr>
              <a:t>Foto</a:t>
            </a:r>
            <a:r>
              <a:rPr lang="en-GB" sz="1200" i="1" u="none" kern="1200" dirty="0" smtClean="0">
                <a:solidFill>
                  <a:schemeClr val="tx1"/>
                </a:solidFill>
                <a:effectLst/>
                <a:latin typeface="+mn-lt"/>
                <a:ea typeface="+mn-ea"/>
                <a:cs typeface="+mn-cs"/>
              </a:rPr>
              <a:t>:</a:t>
            </a:r>
            <a:r>
              <a:rPr lang="en-GB" sz="1200" i="1" u="none" kern="1200" baseline="0" dirty="0" smtClean="0">
                <a:solidFill>
                  <a:schemeClr val="tx1"/>
                </a:solidFill>
                <a:effectLst/>
                <a:latin typeface="+mn-lt"/>
                <a:ea typeface="+mn-ea"/>
                <a:cs typeface="+mn-cs"/>
              </a:rPr>
              <a:t> shutterstock.com</a:t>
            </a:r>
            <a:endParaRPr lang="sv-SE" sz="1200" i="1" u="none"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80BDB274-1575-E844-AA82-32FB4D290A90}" type="slidenum">
              <a:rPr lang="sv-SE" smtClean="0"/>
              <a:t>17</a:t>
            </a:fld>
            <a:endParaRPr lang="sv-SE"/>
          </a:p>
        </p:txBody>
      </p:sp>
    </p:spTree>
    <p:extLst>
      <p:ext uri="{BB962C8B-B14F-4D97-AF65-F5344CB8AC3E}">
        <p14:creationId xmlns:p14="http://schemas.microsoft.com/office/powerpoint/2010/main" val="25810833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lv-LV" sz="1200" kern="1200" dirty="0" smtClean="0">
                <a:solidFill>
                  <a:schemeClr val="tx1"/>
                </a:solidFill>
                <a:effectLst/>
                <a:latin typeface="+mn-lt"/>
                <a:ea typeface="+mn-ea"/>
                <a:cs typeface="+mn-cs"/>
              </a:rPr>
              <a:t>Vēstījumu atkārtošanu un izplatīšanu pārsvarā veic tādi cilvēki kā jūs un es, gadījumos, kad sociālajos medijos dalāmies un izplatām citu cilvēku attēlus, filmas un ziņas. Ļoti iespaidīgas fotogrāfijas vai īsfilmas, nospiežot „patīk” un daloties, var sasniegt daudzus cilvēkus. Informācijas izplatīšana internetā ir kā koka sazarošanās, ar katru jaunu zaru saņēmēju skaits pieaug. Visbeidzot ziņa var kļūt virāla. </a:t>
            </a:r>
            <a:endParaRPr lang="lv-LV"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80BDB274-1575-E844-AA82-32FB4D290A90}" type="slidenum">
              <a:rPr lang="sv-SE" smtClean="0"/>
              <a:t>18</a:t>
            </a:fld>
            <a:endParaRPr lang="sv-SE"/>
          </a:p>
        </p:txBody>
      </p:sp>
    </p:spTree>
    <p:extLst>
      <p:ext uri="{BB962C8B-B14F-4D97-AF65-F5344CB8AC3E}">
        <p14:creationId xmlns:p14="http://schemas.microsoft.com/office/powerpoint/2010/main" val="1396270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lv-LV" sz="1200" kern="1200" dirty="0" smtClean="0">
                <a:solidFill>
                  <a:schemeClr val="tx1"/>
                </a:solidFill>
                <a:effectLst/>
                <a:latin typeface="+mn-lt"/>
                <a:ea typeface="+mn-ea"/>
                <a:cs typeface="+mn-cs"/>
              </a:rPr>
              <a:t>Kopsavilkums – Atkārto ideju, priekšstatu vai vēstījumu</a:t>
            </a:r>
          </a:p>
          <a:p>
            <a:endParaRPr lang="lv-LV" sz="1200" kern="1200" dirty="0" smtClean="0">
              <a:solidFill>
                <a:schemeClr val="tx1"/>
              </a:solidFill>
              <a:effectLst/>
              <a:latin typeface="+mn-lt"/>
              <a:ea typeface="+mn-ea"/>
              <a:cs typeface="+mn-cs"/>
            </a:endParaRPr>
          </a:p>
          <a:p>
            <a:r>
              <a:rPr lang="lv-LV" sz="1200" kern="1200" dirty="0" smtClean="0">
                <a:solidFill>
                  <a:schemeClr val="tx1"/>
                </a:solidFill>
                <a:effectLst/>
                <a:latin typeface="+mn-lt"/>
                <a:ea typeface="+mn-ea"/>
                <a:cs typeface="+mn-cs"/>
              </a:rPr>
              <a:t>Šis propagandas paņēmiens ir par vēstījuma tik biežu atkārtošanu, ka tas tiek uztverts par patiesu.  Daudzas sociālo mediju platformas balstās uz atkārtošanu. Ar „patīk” nospiešanu un dalīšanos, vēstījums tiek atkārtots un izplatīts plašākai auditorijai. Bieži ir grūti noteikt sākotnējā sūtītāja identitāti, un ko saturs, ar kuru tikko dalījies, nozīmē. </a:t>
            </a:r>
            <a:r>
              <a:rPr lang="lv-LV" sz="1200" kern="1200" dirty="0" smtClean="0">
                <a:solidFill>
                  <a:schemeClr val="tx1"/>
                </a:solidFill>
                <a:effectLst/>
                <a:latin typeface="+mn-lt"/>
                <a:ea typeface="+mn-ea"/>
                <a:cs typeface="+mn-cs"/>
              </a:rPr>
              <a:t>Tādēļ ir </a:t>
            </a:r>
            <a:r>
              <a:rPr lang="lv-LV" sz="1200" kern="1200" dirty="0" smtClean="0">
                <a:solidFill>
                  <a:schemeClr val="tx1"/>
                </a:solidFill>
                <a:effectLst/>
                <a:latin typeface="+mn-lt"/>
                <a:ea typeface="+mn-ea"/>
                <a:cs typeface="+mn-cs"/>
              </a:rPr>
              <a:t>svarīgi atcerēties sava paša atbildību. Ir nozīme tam, ko to dari sociālajos tīklos. </a:t>
            </a:r>
          </a:p>
          <a:p>
            <a:endParaRPr lang="sv-SE" u="none" dirty="0" smtClean="0"/>
          </a:p>
          <a:p>
            <a:endParaRPr lang="sv-SE" u="none" dirty="0"/>
          </a:p>
        </p:txBody>
      </p:sp>
      <p:sp>
        <p:nvSpPr>
          <p:cNvPr id="4" name="Platshållare för bildnummer 3"/>
          <p:cNvSpPr>
            <a:spLocks noGrp="1"/>
          </p:cNvSpPr>
          <p:nvPr>
            <p:ph type="sldNum" sz="quarter" idx="10"/>
          </p:nvPr>
        </p:nvSpPr>
        <p:spPr/>
        <p:txBody>
          <a:bodyPr/>
          <a:lstStyle/>
          <a:p>
            <a:fld id="{80BDB274-1575-E844-AA82-32FB4D290A90}" type="slidenum">
              <a:rPr lang="sv-SE" smtClean="0"/>
              <a:t>19</a:t>
            </a:fld>
            <a:endParaRPr lang="sv-SE"/>
          </a:p>
        </p:txBody>
      </p:sp>
    </p:spTree>
    <p:extLst>
      <p:ext uri="{BB962C8B-B14F-4D97-AF65-F5344CB8AC3E}">
        <p14:creationId xmlns:p14="http://schemas.microsoft.com/office/powerpoint/2010/main" val="176458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kern="1200" dirty="0" smtClean="0">
                <a:solidFill>
                  <a:schemeClr val="tx1"/>
                </a:solidFill>
                <a:effectLst/>
                <a:latin typeface="+mn-lt"/>
                <a:ea typeface="+mn-ea"/>
                <a:cs typeface="+mn-cs"/>
              </a:rPr>
              <a:t>Pasaule, kurā mēs dzīvojam, ir sarežģīta. Vienkāršots vai vienpusējs vēstījums var būt vilinošs. Bet vēstījumu vienkāršojot, mēs riskējam ar tā sagrozīšanu. Tad, protams, ir tādi cilvēki, kuri vēstījumu sagroza un apzināti izplata melus. </a:t>
            </a:r>
          </a:p>
          <a:p>
            <a:endParaRPr lang="en-GB" u="none" dirty="0"/>
          </a:p>
        </p:txBody>
      </p:sp>
      <p:sp>
        <p:nvSpPr>
          <p:cNvPr id="4" name="Slide Number Placeholder 3"/>
          <p:cNvSpPr>
            <a:spLocks noGrp="1"/>
          </p:cNvSpPr>
          <p:nvPr>
            <p:ph type="sldNum" sz="quarter" idx="10"/>
          </p:nvPr>
        </p:nvSpPr>
        <p:spPr/>
        <p:txBody>
          <a:bodyPr/>
          <a:lstStyle/>
          <a:p>
            <a:fld id="{80BDB274-1575-E844-AA82-32FB4D290A90}" type="slidenum">
              <a:rPr lang="sv-SE" smtClean="0"/>
              <a:t>2</a:t>
            </a:fld>
            <a:endParaRPr lang="sv-SE"/>
          </a:p>
        </p:txBody>
      </p:sp>
    </p:spTree>
    <p:extLst>
      <p:ext uri="{BB962C8B-B14F-4D97-AF65-F5344CB8AC3E}">
        <p14:creationId xmlns:p14="http://schemas.microsoft.com/office/powerpoint/2010/main" val="10145365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lv-LV" sz="1200" kern="1200" dirty="0" smtClean="0">
                <a:solidFill>
                  <a:schemeClr val="tx1"/>
                </a:solidFill>
                <a:effectLst/>
                <a:latin typeface="+mn-lt"/>
                <a:ea typeface="+mn-ea"/>
                <a:cs typeface="+mn-cs"/>
              </a:rPr>
              <a:t>Savās grupās jūs analizēsiet propagandas filmas, balstoties piecos tikko aplūkotos kritērijos. </a:t>
            </a:r>
          </a:p>
          <a:p>
            <a:endParaRPr lang="lv-LV"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lv-LV" sz="1200" kern="1200" dirty="0" smtClean="0">
                <a:solidFill>
                  <a:schemeClr val="tx1"/>
                </a:solidFill>
                <a:effectLst/>
                <a:latin typeface="+mn-lt"/>
                <a:ea typeface="+mn-ea"/>
                <a:cs typeface="+mn-cs"/>
              </a:rPr>
              <a:t>Vērsies pie cilvēku emocijām</a:t>
            </a:r>
          </a:p>
          <a:p>
            <a:pPr marL="171450" indent="-171450">
              <a:buFont typeface="Arial" panose="020B0604020202020204" pitchFamily="34" charset="0"/>
              <a:buChar char="•"/>
            </a:pPr>
            <a:r>
              <a:rPr lang="lv-LV" sz="1200" kern="1200" dirty="0" smtClean="0">
                <a:solidFill>
                  <a:schemeClr val="tx1"/>
                </a:solidFill>
                <a:effectLst/>
                <a:latin typeface="+mn-lt"/>
                <a:ea typeface="+mn-ea"/>
                <a:cs typeface="+mn-cs"/>
              </a:rPr>
              <a:t>Uzbrūc pretiniekam - radot “mūs” un “viņus” </a:t>
            </a:r>
          </a:p>
          <a:p>
            <a:pPr marL="171450" indent="-171450">
              <a:buFont typeface="Arial" panose="020B0604020202020204" pitchFamily="34" charset="0"/>
              <a:buChar char="•"/>
            </a:pPr>
            <a:r>
              <a:rPr lang="lv-LV" sz="1200" kern="1200" dirty="0" smtClean="0">
                <a:solidFill>
                  <a:schemeClr val="tx1"/>
                </a:solidFill>
                <a:effectLst/>
                <a:latin typeface="+mn-lt"/>
                <a:ea typeface="+mn-ea"/>
                <a:cs typeface="+mn-cs"/>
              </a:rPr>
              <a:t>Vienkāršo, sagrozi, melo – par faktiem un informāciju </a:t>
            </a:r>
          </a:p>
          <a:p>
            <a:pPr marL="171450" indent="-171450">
              <a:buFont typeface="Arial" panose="020B0604020202020204" pitchFamily="34" charset="0"/>
              <a:buChar char="•"/>
            </a:pPr>
            <a:r>
              <a:rPr lang="lv-LV" sz="1200" kern="1200" dirty="0" smtClean="0">
                <a:solidFill>
                  <a:schemeClr val="tx1"/>
                </a:solidFill>
                <a:effectLst/>
                <a:latin typeface="+mn-lt"/>
                <a:ea typeface="+mn-ea"/>
                <a:cs typeface="+mn-cs"/>
              </a:rPr>
              <a:t>Vērsies pie konkrētas mērķauditorijas, un reaģē uz tās vajadzībām un vērtībām </a:t>
            </a:r>
          </a:p>
          <a:p>
            <a:pPr marL="171450" indent="-171450">
              <a:buFont typeface="Arial" panose="020B0604020202020204" pitchFamily="34" charset="0"/>
              <a:buChar char="•"/>
            </a:pPr>
            <a:r>
              <a:rPr lang="lv-LV" sz="1200" kern="1200" dirty="0" smtClean="0">
                <a:solidFill>
                  <a:schemeClr val="tx1"/>
                </a:solidFill>
                <a:effectLst/>
                <a:latin typeface="+mn-lt"/>
                <a:ea typeface="+mn-ea"/>
                <a:cs typeface="+mn-cs"/>
              </a:rPr>
              <a:t>Atkārto ideju vai vēstījumu</a:t>
            </a:r>
          </a:p>
          <a:p>
            <a:endParaRPr lang="sv-SE" dirty="0"/>
          </a:p>
        </p:txBody>
      </p:sp>
      <p:sp>
        <p:nvSpPr>
          <p:cNvPr id="4" name="Platshållare för bildnummer 3"/>
          <p:cNvSpPr>
            <a:spLocks noGrp="1"/>
          </p:cNvSpPr>
          <p:nvPr>
            <p:ph type="sldNum" sz="quarter" idx="10"/>
          </p:nvPr>
        </p:nvSpPr>
        <p:spPr/>
        <p:txBody>
          <a:bodyPr/>
          <a:lstStyle/>
          <a:p>
            <a:fld id="{80BDB274-1575-E844-AA82-32FB4D290A90}" type="slidenum">
              <a:rPr lang="sv-SE" smtClean="0"/>
              <a:t>20</a:t>
            </a:fld>
            <a:endParaRPr lang="sv-SE"/>
          </a:p>
        </p:txBody>
      </p:sp>
    </p:spTree>
    <p:extLst>
      <p:ext uri="{BB962C8B-B14F-4D97-AF65-F5344CB8AC3E}">
        <p14:creationId xmlns:p14="http://schemas.microsoft.com/office/powerpoint/2010/main" val="40498906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lv-LV" sz="1200" kern="1200" dirty="0" smtClean="0">
                <a:solidFill>
                  <a:schemeClr val="tx1"/>
                </a:solidFill>
                <a:effectLst/>
                <a:latin typeface="+mn-lt"/>
                <a:ea typeface="+mn-ea"/>
                <a:cs typeface="+mn-cs"/>
              </a:rPr>
              <a:t>Pirms sadalīšanās grupās mēs klasē kopā noskatīsimies trīs propagandas filmas. Katra grupa analizēs vienu no filmām, balstoties dažos jautājumos. </a:t>
            </a:r>
          </a:p>
          <a:p>
            <a:endParaRPr lang="en-GB" sz="1200" u="none" kern="1200" dirty="0">
              <a:solidFill>
                <a:schemeClr val="tx1"/>
              </a:solidFill>
              <a:effectLst/>
              <a:latin typeface="+mn-lt"/>
              <a:ea typeface="+mn-ea"/>
              <a:cs typeface="+mn-cs"/>
            </a:endParaRPr>
          </a:p>
          <a:p>
            <a:r>
              <a:rPr lang="en-GB" sz="1200" u="none" kern="1200" dirty="0" smtClean="0">
                <a:solidFill>
                  <a:schemeClr val="tx1"/>
                </a:solidFill>
                <a:effectLst/>
                <a:latin typeface="+mn-lt"/>
                <a:ea typeface="+mn-ea"/>
                <a:cs typeface="+mn-cs"/>
              </a:rPr>
              <a:t>(</a:t>
            </a:r>
            <a:r>
              <a:rPr lang="lv-LV" sz="1200" kern="1200" dirty="0" smtClean="0">
                <a:solidFill>
                  <a:schemeClr val="tx1"/>
                </a:solidFill>
                <a:effectLst/>
                <a:latin typeface="+mn-lt"/>
                <a:ea typeface="+mn-ea"/>
                <a:cs typeface="+mn-cs"/>
              </a:rPr>
              <a:t>Uzmanību! Prezentācijai jābūt </a:t>
            </a:r>
            <a:r>
              <a:rPr lang="lv-LV" sz="1200" i="1" kern="1200" dirty="0" err="1" smtClean="0">
                <a:solidFill>
                  <a:schemeClr val="tx1"/>
                </a:solidFill>
                <a:effectLst/>
                <a:latin typeface="+mn-lt"/>
                <a:ea typeface="+mn-ea"/>
                <a:cs typeface="+mn-cs"/>
              </a:rPr>
              <a:t>slideshow</a:t>
            </a:r>
            <a:r>
              <a:rPr lang="lv-LV" sz="1200" i="1" kern="1200" dirty="0" smtClean="0">
                <a:solidFill>
                  <a:schemeClr val="tx1"/>
                </a:solidFill>
                <a:effectLst/>
                <a:latin typeface="+mn-lt"/>
                <a:ea typeface="+mn-ea"/>
                <a:cs typeface="+mn-cs"/>
              </a:rPr>
              <a:t> </a:t>
            </a:r>
            <a:r>
              <a:rPr lang="lv-LV" sz="1200" kern="1200" dirty="0" smtClean="0">
                <a:solidFill>
                  <a:schemeClr val="tx1"/>
                </a:solidFill>
                <a:effectLst/>
                <a:latin typeface="+mn-lt"/>
                <a:ea typeface="+mn-ea"/>
                <a:cs typeface="+mn-cs"/>
              </a:rPr>
              <a:t>režīmā, lai saites strādātu. Jūs arī varat uzspiest </a:t>
            </a:r>
            <a:r>
              <a:rPr lang="en-GB" sz="1200" u="none" kern="1200" dirty="0" smtClean="0">
                <a:solidFill>
                  <a:schemeClr val="tx1"/>
                </a:solidFill>
                <a:effectLst/>
                <a:latin typeface="+mn-lt"/>
                <a:ea typeface="+mn-ea"/>
                <a:cs typeface="+mn-cs"/>
              </a:rPr>
              <a:t>Ctrl+</a:t>
            </a:r>
            <a:r>
              <a:rPr lang="lv-LV" sz="1200" u="none" kern="1200" dirty="0" smtClean="0">
                <a:solidFill>
                  <a:schemeClr val="tx1"/>
                </a:solidFill>
                <a:effectLst/>
                <a:latin typeface="+mn-lt"/>
                <a:ea typeface="+mn-ea"/>
                <a:cs typeface="+mn-cs"/>
              </a:rPr>
              <a:t>klikšķis</a:t>
            </a:r>
            <a:r>
              <a:rPr lang="lv-LV" sz="1200" u="none" kern="1200" baseline="0" dirty="0" smtClean="0">
                <a:solidFill>
                  <a:schemeClr val="tx1"/>
                </a:solidFill>
                <a:effectLst/>
                <a:latin typeface="+mn-lt"/>
                <a:ea typeface="+mn-ea"/>
                <a:cs typeface="+mn-cs"/>
              </a:rPr>
              <a:t> uz ekrānā redzamā teksta</a:t>
            </a:r>
            <a:r>
              <a:rPr lang="en-GB" sz="1200" u="none" kern="1200" dirty="0" smtClean="0">
                <a:solidFill>
                  <a:schemeClr val="tx1"/>
                </a:solidFill>
                <a:effectLst/>
                <a:latin typeface="+mn-lt"/>
                <a:ea typeface="+mn-ea"/>
                <a:cs typeface="+mn-cs"/>
              </a:rPr>
              <a:t>.)</a:t>
            </a:r>
            <a:endParaRPr lang="en-GB" sz="1200" u="none"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Film 1: https://www.youtube.com/watch?v=o77drj7R-tA</a:t>
            </a:r>
            <a:endParaRPr lang="sv-S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Film 2: https://www.youtube.com/watch?v=tYrBSTBHCS4</a:t>
            </a:r>
            <a:endParaRPr lang="sv-S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Film 3: </a:t>
            </a:r>
            <a:r>
              <a:rPr lang="en-GB" sz="1200" u="sng" kern="1200" dirty="0">
                <a:solidFill>
                  <a:schemeClr val="tx1"/>
                </a:solidFill>
                <a:effectLst/>
                <a:latin typeface="+mn-lt"/>
                <a:ea typeface="+mn-ea"/>
                <a:cs typeface="+mn-cs"/>
                <a:hlinkClick r:id="rId3"/>
              </a:rPr>
              <a:t>https://www.youtube.com/watch?v=lrJxqvalFxM</a:t>
            </a:r>
            <a:endParaRPr lang="sv-SE"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lv-LV" sz="1200" kern="1200" dirty="0" smtClean="0">
                <a:solidFill>
                  <a:schemeClr val="tx1"/>
                </a:solidFill>
                <a:effectLst/>
                <a:latin typeface="+mn-lt"/>
                <a:ea typeface="+mn-ea"/>
                <a:cs typeface="+mn-cs"/>
              </a:rPr>
              <a:t>(Ja jums ir idejas par jūsu klasei piemērotākām filmām, droši varat jebkuru no tām aizstāt.)</a:t>
            </a:r>
          </a:p>
          <a:p>
            <a:endParaRPr lang="lv-LV" sz="1200" kern="1200" dirty="0" smtClean="0">
              <a:solidFill>
                <a:schemeClr val="tx1"/>
              </a:solidFill>
              <a:effectLst/>
              <a:latin typeface="+mn-lt"/>
              <a:ea typeface="+mn-ea"/>
              <a:cs typeface="+mn-cs"/>
            </a:endParaRPr>
          </a:p>
          <a:p>
            <a:r>
              <a:rPr lang="lv-LV" sz="1200" kern="1200" dirty="0" smtClean="0">
                <a:solidFill>
                  <a:schemeClr val="tx1"/>
                </a:solidFill>
                <a:effectLst/>
                <a:latin typeface="+mn-lt"/>
                <a:ea typeface="+mn-ea"/>
                <a:cs typeface="+mn-cs"/>
              </a:rPr>
              <a:t>(Mērķis ir, lai skolēni analizētu filmu vēstījumu, balstoties piecās iepriekš aprakstītās stratēģijās. Zemāk ir paraugs, kuru skolēni izmantos savā analīzē.) </a:t>
            </a:r>
          </a:p>
          <a:p>
            <a:r>
              <a:rPr lang="lv-LV" sz="1200" kern="1200" dirty="0" smtClean="0">
                <a:solidFill>
                  <a:schemeClr val="tx1"/>
                </a:solidFill>
                <a:effectLst/>
                <a:latin typeface="+mn-lt"/>
                <a:ea typeface="+mn-ea"/>
                <a:cs typeface="+mn-cs"/>
              </a:rPr>
              <a:t>• Izslēdziet skaņu, un atkal noskatieties filmu. Jautājiet klasei, kādus attēlus viņi redz. </a:t>
            </a:r>
          </a:p>
          <a:p>
            <a:r>
              <a:rPr lang="lv-LV" sz="1200" kern="1200" dirty="0" smtClean="0">
                <a:solidFill>
                  <a:schemeClr val="tx1"/>
                </a:solidFill>
                <a:effectLst/>
                <a:latin typeface="+mn-lt"/>
                <a:ea typeface="+mn-ea"/>
                <a:cs typeface="+mn-cs"/>
              </a:rPr>
              <a:t>• Ieslēdziet skaņu. Vai ir kāda stāstītāja balss? Kāds stāsts tiek stāstīts? Kāda balss tiek izmantota? </a:t>
            </a:r>
          </a:p>
          <a:p>
            <a:r>
              <a:rPr lang="lv-LV" sz="1200" kern="1200" dirty="0" smtClean="0">
                <a:solidFill>
                  <a:schemeClr val="tx1"/>
                </a:solidFill>
                <a:effectLst/>
                <a:latin typeface="+mn-lt"/>
                <a:ea typeface="+mn-ea"/>
                <a:cs typeface="+mn-cs"/>
              </a:rPr>
              <a:t>• Kāds skaņas vēl bez stāstīja balss filmā ir dzirdamas? Mūzika? Fona trokšņi? Skaņas efekti? </a:t>
            </a:r>
          </a:p>
          <a:p>
            <a:r>
              <a:rPr lang="lv-LV" sz="1200" kern="1200" dirty="0" smtClean="0">
                <a:solidFill>
                  <a:schemeClr val="tx1"/>
                </a:solidFill>
                <a:effectLst/>
                <a:latin typeface="+mn-lt"/>
                <a:ea typeface="+mn-ea"/>
                <a:cs typeface="+mn-cs"/>
              </a:rPr>
              <a:t>• Vai tā ir balta, melna vai pelēka propaganda? Vai sūtītājs ir skaidrs vai neskaidrs, t.i., vai avots uzdodas par kādu citu vai tas vispār nav zināms? Kas ir sūtītājs? </a:t>
            </a:r>
          </a:p>
          <a:p>
            <a:r>
              <a:rPr lang="lv-LV" sz="1200" kern="1200" dirty="0" smtClean="0">
                <a:solidFill>
                  <a:schemeClr val="tx1"/>
                </a:solidFill>
                <a:effectLst/>
                <a:latin typeface="+mn-lt"/>
                <a:ea typeface="+mn-ea"/>
                <a:cs typeface="+mn-cs"/>
              </a:rPr>
              <a:t>1A. Kādas jūtas filma jūsos mēģina radīt? </a:t>
            </a:r>
          </a:p>
          <a:p>
            <a:r>
              <a:rPr lang="lv-LV" sz="1200" kern="1200" dirty="0" smtClean="0">
                <a:solidFill>
                  <a:schemeClr val="tx1"/>
                </a:solidFill>
                <a:effectLst/>
                <a:latin typeface="+mn-lt"/>
                <a:ea typeface="+mn-ea"/>
                <a:cs typeface="+mn-cs"/>
              </a:rPr>
              <a:t>1B. Kādi paņēmieni tiek izmantoti, lai šīs jūtas uzjundītu? </a:t>
            </a:r>
          </a:p>
          <a:p>
            <a:r>
              <a:rPr lang="lv-LV" sz="1200" kern="1200" dirty="0" smtClean="0">
                <a:solidFill>
                  <a:schemeClr val="tx1"/>
                </a:solidFill>
                <a:effectLst/>
                <a:latin typeface="+mn-lt"/>
                <a:ea typeface="+mn-ea"/>
                <a:cs typeface="+mn-cs"/>
              </a:rPr>
              <a:t>2. Vai ir kādi „mēs” un „jūs”? </a:t>
            </a:r>
          </a:p>
          <a:p>
            <a:r>
              <a:rPr lang="lv-LV" sz="1200" kern="1200" dirty="0" smtClean="0">
                <a:solidFill>
                  <a:schemeClr val="tx1"/>
                </a:solidFill>
                <a:effectLst/>
                <a:latin typeface="+mn-lt"/>
                <a:ea typeface="+mn-ea"/>
                <a:cs typeface="+mn-cs"/>
              </a:rPr>
              <a:t>3. Vai vēstījums tiek vienkāršots? Vai tas ir neobjektīvs? </a:t>
            </a:r>
          </a:p>
          <a:p>
            <a:r>
              <a:rPr lang="lv-LV" sz="1200" kern="1200" dirty="0" smtClean="0">
                <a:solidFill>
                  <a:schemeClr val="tx1"/>
                </a:solidFill>
                <a:effectLst/>
                <a:latin typeface="+mn-lt"/>
                <a:ea typeface="+mn-ea"/>
                <a:cs typeface="+mn-cs"/>
              </a:rPr>
              <a:t>4. Kas ir galvenā mērķauditorija? Pārdomājiet iepriekš rakstīto. Kādi stāstījuma veidošanas paņēmieni tiek izmantoti, vēršoties pie mērķauditorijas? </a:t>
            </a:r>
          </a:p>
          <a:p>
            <a:r>
              <a:rPr lang="lv-LV" sz="1200" kern="1200" dirty="0" smtClean="0">
                <a:solidFill>
                  <a:schemeClr val="tx1"/>
                </a:solidFill>
                <a:effectLst/>
                <a:latin typeface="+mn-lt"/>
                <a:ea typeface="+mn-ea"/>
                <a:cs typeface="+mn-cs"/>
              </a:rPr>
              <a:t>5. Kā šo vēstījumu var atkārtot, lai tas sasniegtu vairāk cilvēkus? </a:t>
            </a:r>
          </a:p>
          <a:p>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r>
              <a:rPr lang="sv-SE" sz="1200" kern="1200" dirty="0">
                <a:solidFill>
                  <a:schemeClr val="tx1"/>
                </a:solidFill>
                <a:effectLst/>
                <a:latin typeface="+mn-lt"/>
                <a:ea typeface="+mn-ea"/>
                <a:cs typeface="+mn-cs"/>
              </a:rPr>
              <a:t>Film 1: https://www.youtube.com/watch?v=o77drj7R-tA</a:t>
            </a:r>
          </a:p>
          <a:p>
            <a:r>
              <a:rPr lang="sv-SE" sz="1200" kern="1200" dirty="0">
                <a:solidFill>
                  <a:schemeClr val="tx1"/>
                </a:solidFill>
                <a:effectLst/>
                <a:latin typeface="+mn-lt"/>
                <a:ea typeface="+mn-ea"/>
                <a:cs typeface="+mn-cs"/>
              </a:rPr>
              <a:t>Film 2: </a:t>
            </a:r>
            <a:r>
              <a:rPr lang="sv-SE" sz="1200" kern="1200" dirty="0" err="1">
                <a:solidFill>
                  <a:schemeClr val="tx1"/>
                </a:solidFill>
                <a:effectLst/>
                <a:latin typeface="+mn-lt"/>
                <a:ea typeface="+mn-ea"/>
                <a:cs typeface="+mn-cs"/>
              </a:rPr>
              <a:t>https</a:t>
            </a:r>
            <a:r>
              <a:rPr lang="sv-SE" sz="1200" kern="1200" dirty="0">
                <a:solidFill>
                  <a:schemeClr val="tx1"/>
                </a:solidFill>
                <a:effectLst/>
                <a:latin typeface="+mn-lt"/>
                <a:ea typeface="+mn-ea"/>
                <a:cs typeface="+mn-cs"/>
              </a:rPr>
              <a:t>://</a:t>
            </a:r>
            <a:r>
              <a:rPr lang="sv-SE" sz="1200" kern="1200" dirty="0" err="1">
                <a:solidFill>
                  <a:schemeClr val="tx1"/>
                </a:solidFill>
                <a:effectLst/>
                <a:latin typeface="+mn-lt"/>
                <a:ea typeface="+mn-ea"/>
                <a:cs typeface="+mn-cs"/>
              </a:rPr>
              <a:t>www.youtube.com</a:t>
            </a:r>
            <a:r>
              <a:rPr lang="sv-SE" sz="1200" kern="1200" dirty="0">
                <a:solidFill>
                  <a:schemeClr val="tx1"/>
                </a:solidFill>
                <a:effectLst/>
                <a:latin typeface="+mn-lt"/>
                <a:ea typeface="+mn-ea"/>
                <a:cs typeface="+mn-cs"/>
              </a:rPr>
              <a:t>/</a:t>
            </a:r>
            <a:r>
              <a:rPr lang="sv-SE" sz="1200" kern="1200" dirty="0" err="1">
                <a:solidFill>
                  <a:schemeClr val="tx1"/>
                </a:solidFill>
                <a:effectLst/>
                <a:latin typeface="+mn-lt"/>
                <a:ea typeface="+mn-ea"/>
                <a:cs typeface="+mn-cs"/>
              </a:rPr>
              <a:t>watch?v</a:t>
            </a:r>
            <a:r>
              <a:rPr lang="sv-SE" sz="1200" kern="1200" dirty="0">
                <a:solidFill>
                  <a:schemeClr val="tx1"/>
                </a:solidFill>
                <a:effectLst/>
                <a:latin typeface="+mn-lt"/>
                <a:ea typeface="+mn-ea"/>
                <a:cs typeface="+mn-cs"/>
              </a:rPr>
              <a:t>=tYrBSTBHCS4</a:t>
            </a:r>
          </a:p>
          <a:p>
            <a:r>
              <a:rPr lang="sv-SE" sz="1200" kern="1200" dirty="0">
                <a:solidFill>
                  <a:schemeClr val="tx1"/>
                </a:solidFill>
                <a:effectLst/>
                <a:latin typeface="+mn-lt"/>
                <a:ea typeface="+mn-ea"/>
                <a:cs typeface="+mn-cs"/>
              </a:rPr>
              <a:t>Film 3: </a:t>
            </a:r>
            <a:r>
              <a:rPr lang="sv-SE" sz="1200" kern="1200" dirty="0" err="1">
                <a:solidFill>
                  <a:schemeClr val="tx1"/>
                </a:solidFill>
                <a:effectLst/>
                <a:latin typeface="+mn-lt"/>
                <a:ea typeface="+mn-ea"/>
                <a:cs typeface="+mn-cs"/>
              </a:rPr>
              <a:t>https</a:t>
            </a:r>
            <a:r>
              <a:rPr lang="sv-SE" sz="1200" kern="1200" dirty="0">
                <a:solidFill>
                  <a:schemeClr val="tx1"/>
                </a:solidFill>
                <a:effectLst/>
                <a:latin typeface="+mn-lt"/>
                <a:ea typeface="+mn-ea"/>
                <a:cs typeface="+mn-cs"/>
              </a:rPr>
              <a:t>://</a:t>
            </a:r>
            <a:r>
              <a:rPr lang="sv-SE" sz="1200" kern="1200" dirty="0" err="1">
                <a:solidFill>
                  <a:schemeClr val="tx1"/>
                </a:solidFill>
                <a:effectLst/>
                <a:latin typeface="+mn-lt"/>
                <a:ea typeface="+mn-ea"/>
                <a:cs typeface="+mn-cs"/>
              </a:rPr>
              <a:t>www.youtube.com</a:t>
            </a:r>
            <a:r>
              <a:rPr lang="sv-SE" sz="1200" kern="1200" dirty="0">
                <a:solidFill>
                  <a:schemeClr val="tx1"/>
                </a:solidFill>
                <a:effectLst/>
                <a:latin typeface="+mn-lt"/>
                <a:ea typeface="+mn-ea"/>
                <a:cs typeface="+mn-cs"/>
              </a:rPr>
              <a:t>/</a:t>
            </a:r>
            <a:r>
              <a:rPr lang="sv-SE" sz="1200" kern="1200" dirty="0" err="1">
                <a:solidFill>
                  <a:schemeClr val="tx1"/>
                </a:solidFill>
                <a:effectLst/>
                <a:latin typeface="+mn-lt"/>
                <a:ea typeface="+mn-ea"/>
                <a:cs typeface="+mn-cs"/>
              </a:rPr>
              <a:t>watch?v</a:t>
            </a:r>
            <a:r>
              <a:rPr lang="sv-SE" sz="1200" kern="1200" dirty="0">
                <a:solidFill>
                  <a:schemeClr val="tx1"/>
                </a:solidFill>
                <a:effectLst/>
                <a:latin typeface="+mn-lt"/>
                <a:ea typeface="+mn-ea"/>
                <a:cs typeface="+mn-cs"/>
              </a:rPr>
              <a:t>=</a:t>
            </a:r>
            <a:r>
              <a:rPr lang="sv-SE" sz="1200" kern="1200" dirty="0" err="1">
                <a:solidFill>
                  <a:schemeClr val="tx1"/>
                </a:solidFill>
                <a:effectLst/>
                <a:latin typeface="+mn-lt"/>
                <a:ea typeface="+mn-ea"/>
                <a:cs typeface="+mn-cs"/>
              </a:rPr>
              <a:t>lrJxqvalFxM</a:t>
            </a:r>
            <a:endParaRPr lang="sv-SE"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80BDB274-1575-E844-AA82-32FB4D290A90}" type="slidenum">
              <a:rPr lang="sv-SE" smtClean="0"/>
              <a:t>21</a:t>
            </a:fld>
            <a:endParaRPr lang="sv-SE"/>
          </a:p>
        </p:txBody>
      </p:sp>
    </p:spTree>
    <p:extLst>
      <p:ext uri="{BB962C8B-B14F-4D97-AF65-F5344CB8AC3E}">
        <p14:creationId xmlns:p14="http://schemas.microsoft.com/office/powerpoint/2010/main" val="3908954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lv-LV" sz="1200" kern="1200" dirty="0" smtClean="0">
                <a:solidFill>
                  <a:schemeClr val="tx1"/>
                </a:solidFill>
                <a:effectLst/>
                <a:latin typeface="+mn-lt"/>
                <a:ea typeface="+mn-ea"/>
                <a:cs typeface="+mn-cs"/>
              </a:rPr>
              <a:t>Šis ir piemērs tam, kā attēlu var apgriezt, lai sagrozītu un izmainītu tā vēstījumu. Attēls ir no Otrā pasaules kara laika, un tajā ir attēlots ietekmīgais uzņēmējs </a:t>
            </a:r>
            <a:r>
              <a:rPr lang="lv-LV" sz="1200" kern="1200" dirty="0" err="1" smtClean="0">
                <a:solidFill>
                  <a:schemeClr val="tx1"/>
                </a:solidFill>
                <a:effectLst/>
                <a:latin typeface="+mn-lt"/>
                <a:ea typeface="+mn-ea"/>
                <a:cs typeface="+mn-cs"/>
              </a:rPr>
              <a:t>Bertils</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Kugelbergs</a:t>
            </a:r>
            <a:r>
              <a:rPr lang="lv-LV" sz="1200" kern="1200" dirty="0" smtClean="0">
                <a:solidFill>
                  <a:schemeClr val="tx1"/>
                </a:solidFill>
                <a:effectLst/>
                <a:latin typeface="+mn-lt"/>
                <a:ea typeface="+mn-ea"/>
                <a:cs typeface="+mn-cs"/>
              </a:rPr>
              <a:t>. Rakstā </a:t>
            </a:r>
            <a:r>
              <a:rPr lang="lv-LV" sz="1200" kern="1200" dirty="0" err="1" smtClean="0">
                <a:solidFill>
                  <a:schemeClr val="tx1"/>
                </a:solidFill>
                <a:effectLst/>
                <a:latin typeface="+mn-lt"/>
                <a:ea typeface="+mn-ea"/>
                <a:cs typeface="+mn-cs"/>
              </a:rPr>
              <a:t>Kugelbergs</a:t>
            </a:r>
            <a:r>
              <a:rPr lang="lv-LV" sz="1200" kern="1200" dirty="0" smtClean="0">
                <a:solidFill>
                  <a:schemeClr val="tx1"/>
                </a:solidFill>
                <a:effectLst/>
                <a:latin typeface="+mn-lt"/>
                <a:ea typeface="+mn-ea"/>
                <a:cs typeface="+mn-cs"/>
              </a:rPr>
              <a:t> tiek apsūdzēts simpātijās pret nacistiem. Attēls rada priekšstatu, ka </a:t>
            </a:r>
            <a:r>
              <a:rPr lang="lv-LV" sz="1200" kern="1200" dirty="0" err="1" smtClean="0">
                <a:solidFill>
                  <a:schemeClr val="tx1"/>
                </a:solidFill>
                <a:effectLst/>
                <a:latin typeface="+mn-lt"/>
                <a:ea typeface="+mn-ea"/>
                <a:cs typeface="+mn-cs"/>
              </a:rPr>
              <a:t>Kugelbers</a:t>
            </a:r>
            <a:r>
              <a:rPr lang="lv-LV" sz="1200" kern="1200" dirty="0" smtClean="0">
                <a:solidFill>
                  <a:schemeClr val="tx1"/>
                </a:solidFill>
                <a:effectLst/>
                <a:latin typeface="+mn-lt"/>
                <a:ea typeface="+mn-ea"/>
                <a:cs typeface="+mn-cs"/>
              </a:rPr>
              <a:t> izpilda nacistu sveicienu, lai gan patiesībā viņš spēles laikā met disku. Tuvu apgriežot, vairs nav redzami citi spēlētāji un disks. Šāda attēla apgriešana izmaina faktus, lai sagrozītu vēstījumu. </a:t>
            </a:r>
            <a:endParaRPr lang="lv-LV"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80BDB274-1575-E844-AA82-32FB4D290A90}" type="slidenum">
              <a:rPr lang="sv-SE" smtClean="0"/>
              <a:t>3</a:t>
            </a:fld>
            <a:endParaRPr lang="sv-SE"/>
          </a:p>
        </p:txBody>
      </p:sp>
    </p:spTree>
    <p:extLst>
      <p:ext uri="{BB962C8B-B14F-4D97-AF65-F5344CB8AC3E}">
        <p14:creationId xmlns:p14="http://schemas.microsoft.com/office/powerpoint/2010/main" val="3925124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lv-LV" sz="1200" kern="1200" dirty="0" smtClean="0">
                <a:solidFill>
                  <a:schemeClr val="tx1"/>
                </a:solidFill>
                <a:effectLst/>
                <a:latin typeface="+mn-lt"/>
                <a:ea typeface="+mn-ea"/>
                <a:cs typeface="+mn-cs"/>
              </a:rPr>
              <a:t>Mēs redzam pilsētvidi, un priekšplānā </a:t>
            </a:r>
            <a:r>
              <a:rPr lang="lv-LV" sz="1200" kern="1200" dirty="0" smtClean="0">
                <a:solidFill>
                  <a:schemeClr val="tx1"/>
                </a:solidFill>
                <a:effectLst/>
                <a:latin typeface="+mn-lt"/>
                <a:ea typeface="+mn-ea"/>
                <a:cs typeface="+mn-cs"/>
              </a:rPr>
              <a:t>divus</a:t>
            </a:r>
            <a:r>
              <a:rPr lang="lv-LV" sz="1200" kern="1200" baseline="0" dirty="0" smtClean="0">
                <a:solidFill>
                  <a:schemeClr val="tx1"/>
                </a:solidFill>
                <a:effectLst/>
                <a:latin typeface="+mn-lt"/>
                <a:ea typeface="+mn-ea"/>
                <a:cs typeface="+mn-cs"/>
              </a:rPr>
              <a:t> </a:t>
            </a:r>
            <a:r>
              <a:rPr lang="lv-LV" sz="1200" kern="1200" dirty="0" smtClean="0">
                <a:solidFill>
                  <a:schemeClr val="tx1"/>
                </a:solidFill>
                <a:effectLst/>
                <a:latin typeface="+mn-lt"/>
                <a:ea typeface="+mn-ea"/>
                <a:cs typeface="+mn-cs"/>
              </a:rPr>
              <a:t>garām </a:t>
            </a:r>
            <a:r>
              <a:rPr lang="lv-LV" sz="1200" kern="1200" dirty="0" smtClean="0">
                <a:solidFill>
                  <a:schemeClr val="tx1"/>
                </a:solidFill>
                <a:effectLst/>
                <a:latin typeface="+mn-lt"/>
                <a:ea typeface="+mn-ea"/>
                <a:cs typeface="+mn-cs"/>
              </a:rPr>
              <a:t>ejošus cilvēkus. Fonā redzama kravas mašīna, uz kuras piestiprināts liels plakāts. Uz plakāta attēloti lieli, sarkani burti „</a:t>
            </a:r>
            <a:r>
              <a:rPr lang="lv-LV" sz="1200" kern="1200" dirty="0" err="1" smtClean="0">
                <a:solidFill>
                  <a:schemeClr val="tx1"/>
                </a:solidFill>
                <a:effectLst/>
                <a:latin typeface="+mn-lt"/>
                <a:ea typeface="+mn-ea"/>
                <a:cs typeface="+mn-cs"/>
              </a:rPr>
              <a:t>Breaking</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Point</a:t>
            </a:r>
            <a:r>
              <a:rPr lang="lv-LV" sz="1200" kern="1200" dirty="0" smtClean="0">
                <a:solidFill>
                  <a:schemeClr val="tx1"/>
                </a:solidFill>
                <a:effectLst/>
                <a:latin typeface="+mn-lt"/>
                <a:ea typeface="+mn-ea"/>
                <a:cs typeface="+mn-cs"/>
              </a:rPr>
              <a:t>” jeb „Lūzuma punkts”, kam seko nedaudz mazāks teksts „</a:t>
            </a:r>
            <a:r>
              <a:rPr lang="lv-LV" sz="1200" kern="1200" dirty="0" err="1" smtClean="0">
                <a:solidFill>
                  <a:schemeClr val="tx1"/>
                </a:solidFill>
                <a:effectLst/>
                <a:latin typeface="+mn-lt"/>
                <a:ea typeface="+mn-ea"/>
                <a:cs typeface="+mn-cs"/>
              </a:rPr>
              <a:t>The</a:t>
            </a:r>
            <a:r>
              <a:rPr lang="lv-LV" sz="1200" kern="1200" dirty="0" smtClean="0">
                <a:solidFill>
                  <a:schemeClr val="tx1"/>
                </a:solidFill>
                <a:effectLst/>
                <a:latin typeface="+mn-lt"/>
                <a:ea typeface="+mn-ea"/>
                <a:cs typeface="+mn-cs"/>
              </a:rPr>
              <a:t> EU </a:t>
            </a:r>
            <a:r>
              <a:rPr lang="lv-LV" sz="1200" kern="1200" dirty="0" err="1" smtClean="0">
                <a:solidFill>
                  <a:schemeClr val="tx1"/>
                </a:solidFill>
                <a:effectLst/>
                <a:latin typeface="+mn-lt"/>
                <a:ea typeface="+mn-ea"/>
                <a:cs typeface="+mn-cs"/>
              </a:rPr>
              <a:t>has</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failed</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us</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all</a:t>
            </a:r>
            <a:r>
              <a:rPr lang="lv-LV" sz="1200" kern="1200" dirty="0" smtClean="0">
                <a:solidFill>
                  <a:schemeClr val="tx1"/>
                </a:solidFill>
                <a:effectLst/>
                <a:latin typeface="+mn-lt"/>
                <a:ea typeface="+mn-ea"/>
                <a:cs typeface="+mn-cs"/>
              </a:rPr>
              <a:t>” jeb „Eiropas Savienība mūs ir pievīlusi”. Attēlā redzams cilvēku pūlis, kas pārvietojas pa atklātu ainavu. Visi cilvēki ir tumšmataini. Attēla apakšā ir vēl viens teksts mazākā drukā „</a:t>
            </a:r>
            <a:r>
              <a:rPr lang="lv-LV" sz="1200" kern="1200" dirty="0" err="1" smtClean="0">
                <a:solidFill>
                  <a:schemeClr val="tx1"/>
                </a:solidFill>
                <a:effectLst/>
                <a:latin typeface="+mn-lt"/>
                <a:ea typeface="+mn-ea"/>
                <a:cs typeface="+mn-cs"/>
              </a:rPr>
              <a:t>We</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must</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break</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free</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of</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the</a:t>
            </a:r>
            <a:r>
              <a:rPr lang="lv-LV" sz="1200" kern="1200" dirty="0" smtClean="0">
                <a:solidFill>
                  <a:schemeClr val="tx1"/>
                </a:solidFill>
                <a:effectLst/>
                <a:latin typeface="+mn-lt"/>
                <a:ea typeface="+mn-ea"/>
                <a:cs typeface="+mn-cs"/>
              </a:rPr>
              <a:t> EU </a:t>
            </a:r>
            <a:r>
              <a:rPr lang="lv-LV" sz="1200" kern="1200" dirty="0" err="1" smtClean="0">
                <a:solidFill>
                  <a:schemeClr val="tx1"/>
                </a:solidFill>
                <a:effectLst/>
                <a:latin typeface="+mn-lt"/>
                <a:ea typeface="+mn-ea"/>
                <a:cs typeface="+mn-cs"/>
              </a:rPr>
              <a:t>and</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take</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back</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control</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of</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our</a:t>
            </a:r>
            <a:r>
              <a:rPr lang="lv-LV" sz="1200" kern="1200" dirty="0" smtClean="0">
                <a:solidFill>
                  <a:schemeClr val="tx1"/>
                </a:solidFill>
                <a:effectLst/>
                <a:latin typeface="+mn-lt"/>
                <a:ea typeface="+mn-ea"/>
                <a:cs typeface="+mn-cs"/>
              </a:rPr>
              <a:t> </a:t>
            </a:r>
            <a:r>
              <a:rPr lang="lv-LV" sz="1200" kern="1200" dirty="0" err="1" smtClean="0">
                <a:solidFill>
                  <a:schemeClr val="tx1"/>
                </a:solidFill>
                <a:effectLst/>
                <a:latin typeface="+mn-lt"/>
                <a:ea typeface="+mn-ea"/>
                <a:cs typeface="+mn-cs"/>
              </a:rPr>
              <a:t>borders</a:t>
            </a:r>
            <a:r>
              <a:rPr lang="lv-LV" sz="1200" kern="1200" dirty="0" smtClean="0">
                <a:solidFill>
                  <a:schemeClr val="tx1"/>
                </a:solidFill>
                <a:effectLst/>
                <a:latin typeface="+mn-lt"/>
                <a:ea typeface="+mn-ea"/>
                <a:cs typeface="+mn-cs"/>
              </a:rPr>
              <a:t>” jeb „Mums ir jāatbrīvojas no ES un jāpārņem kontrole pār mūsu robežām”. </a:t>
            </a:r>
          </a:p>
          <a:p>
            <a:endParaRPr lang="lv-LV" sz="1200" kern="1200" dirty="0" smtClean="0">
              <a:solidFill>
                <a:schemeClr val="tx1"/>
              </a:solidFill>
              <a:effectLst/>
              <a:latin typeface="+mn-lt"/>
              <a:ea typeface="+mn-ea"/>
              <a:cs typeface="+mn-cs"/>
            </a:endParaRPr>
          </a:p>
          <a:p>
            <a:r>
              <a:rPr lang="lv-LV" sz="1200" kern="1200" dirty="0" smtClean="0">
                <a:solidFill>
                  <a:schemeClr val="tx1"/>
                </a:solidFill>
                <a:effectLst/>
                <a:latin typeface="+mn-lt"/>
                <a:ea typeface="+mn-ea"/>
                <a:cs typeface="+mn-cs"/>
              </a:rPr>
              <a:t>Plakāts nāk no </a:t>
            </a:r>
            <a:r>
              <a:rPr lang="lv-LV" sz="1200" kern="1200" dirty="0" err="1" smtClean="0">
                <a:solidFill>
                  <a:schemeClr val="tx1"/>
                </a:solidFill>
                <a:effectLst/>
                <a:latin typeface="+mn-lt"/>
                <a:ea typeface="+mn-ea"/>
                <a:cs typeface="+mn-cs"/>
              </a:rPr>
              <a:t>anti-ES</a:t>
            </a:r>
            <a:r>
              <a:rPr lang="lv-LV" sz="1200" kern="1200" dirty="0" smtClean="0">
                <a:solidFill>
                  <a:schemeClr val="tx1"/>
                </a:solidFill>
                <a:effectLst/>
                <a:latin typeface="+mn-lt"/>
                <a:ea typeface="+mn-ea"/>
                <a:cs typeface="+mn-cs"/>
              </a:rPr>
              <a:t> kampaņas, kuru vadīja Apvienotās Karalistes Neatkarības partijas (UKIP) līderis Naidžels </a:t>
            </a:r>
            <a:r>
              <a:rPr lang="lv-LV" sz="1200" kern="1200" dirty="0" err="1" smtClean="0">
                <a:solidFill>
                  <a:schemeClr val="tx1"/>
                </a:solidFill>
                <a:effectLst/>
                <a:latin typeface="+mn-lt"/>
                <a:ea typeface="+mn-ea"/>
                <a:cs typeface="+mn-cs"/>
              </a:rPr>
              <a:t>Farāžs</a:t>
            </a:r>
            <a:r>
              <a:rPr lang="lv-LV" sz="1200" kern="1200" dirty="0" smtClean="0">
                <a:solidFill>
                  <a:schemeClr val="tx1"/>
                </a:solidFill>
                <a:effectLst/>
                <a:latin typeface="+mn-lt"/>
                <a:ea typeface="+mn-ea"/>
                <a:cs typeface="+mn-cs"/>
              </a:rPr>
              <a:t> pirms BREXIT, Lielbritānijas referenduma par palikšanu vai izstāšanos no Eiropas Savienības 2016. gada jūnijā.</a:t>
            </a:r>
          </a:p>
          <a:p>
            <a:endParaRPr lang="lv-LV" sz="1200" kern="1200" dirty="0" smtClean="0">
              <a:solidFill>
                <a:schemeClr val="tx1"/>
              </a:solidFill>
              <a:effectLst/>
              <a:latin typeface="+mn-lt"/>
              <a:ea typeface="+mn-ea"/>
              <a:cs typeface="+mn-cs"/>
            </a:endParaRPr>
          </a:p>
          <a:p>
            <a:r>
              <a:rPr lang="lv-LV" sz="1200" kern="1200" dirty="0" smtClean="0">
                <a:solidFill>
                  <a:schemeClr val="tx1"/>
                </a:solidFill>
                <a:effectLst/>
                <a:latin typeface="+mn-lt"/>
                <a:ea typeface="+mn-ea"/>
                <a:cs typeface="+mn-cs"/>
              </a:rPr>
              <a:t>Ko sūtītājs vēlas pateikt ar šo attēlu? Kādos veidos tas vienkāršo, sagroza vai melo par faktiem un informāciju? </a:t>
            </a:r>
          </a:p>
          <a:p>
            <a:endParaRPr lang="sv-SE" u="none" dirty="0"/>
          </a:p>
        </p:txBody>
      </p:sp>
      <p:sp>
        <p:nvSpPr>
          <p:cNvPr id="4" name="Platshållare för bildnummer 3"/>
          <p:cNvSpPr>
            <a:spLocks noGrp="1"/>
          </p:cNvSpPr>
          <p:nvPr>
            <p:ph type="sldNum" sz="quarter" idx="10"/>
          </p:nvPr>
        </p:nvSpPr>
        <p:spPr/>
        <p:txBody>
          <a:bodyPr/>
          <a:lstStyle/>
          <a:p>
            <a:fld id="{80BDB274-1575-E844-AA82-32FB4D290A90}" type="slidenum">
              <a:rPr lang="sv-SE" smtClean="0"/>
              <a:t>4</a:t>
            </a:fld>
            <a:endParaRPr lang="sv-SE"/>
          </a:p>
        </p:txBody>
      </p:sp>
    </p:spTree>
    <p:extLst>
      <p:ext uri="{BB962C8B-B14F-4D97-AF65-F5344CB8AC3E}">
        <p14:creationId xmlns:p14="http://schemas.microsoft.com/office/powerpoint/2010/main" val="4014606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lv-LV" sz="1200" kern="1200" dirty="0" smtClean="0">
                <a:solidFill>
                  <a:schemeClr val="tx1"/>
                </a:solidFill>
                <a:effectLst/>
                <a:latin typeface="+mn-lt"/>
                <a:ea typeface="+mn-ea"/>
                <a:cs typeface="+mn-cs"/>
              </a:rPr>
              <a:t>Mēs noskatīsimies divas īsfilmas, kuras parāda kā propagandas paņēmieni var tikt izmantoti vēstījuma sagrozīšanai un mērķauditorijas pārliecināšanai. Pirmā filma par jenotiem ir nepatiesa, bet, izmantojot propagandas paņēmienus, tā tāpat izskatās pārliecinoša. Otrajā filmā mēs uzzināsim, kā tās radītāji mēģināja mūs pārliecināt. </a:t>
            </a:r>
          </a:p>
          <a:p>
            <a:endParaRPr lang="en-GB" sz="1200" u="non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GB" sz="1200" u="none" kern="1200" dirty="0" smtClean="0">
                <a:solidFill>
                  <a:schemeClr val="tx1"/>
                </a:solidFill>
                <a:effectLst/>
                <a:latin typeface="+mn-lt"/>
                <a:ea typeface="+mn-ea"/>
                <a:cs typeface="+mn-cs"/>
              </a:rPr>
              <a:t>Ctrl+</a:t>
            </a:r>
            <a:r>
              <a:rPr lang="lv-LV" sz="1200" kern="1200" dirty="0" smtClean="0">
                <a:solidFill>
                  <a:schemeClr val="tx1"/>
                </a:solidFill>
                <a:effectLst/>
                <a:latin typeface="+mn-lt"/>
                <a:ea typeface="+mn-ea"/>
                <a:cs typeface="+mn-cs"/>
              </a:rPr>
              <a:t>klikšķis</a:t>
            </a:r>
            <a:r>
              <a:rPr lang="lv-LV" sz="1200" baseline="0" dirty="0" smtClean="0">
                <a:solidFill>
                  <a:srgbClr val="FFFFFF"/>
                </a:solidFill>
              </a:rPr>
              <a:t> uz attēliem, lai skatītos video</a:t>
            </a:r>
            <a:r>
              <a:rPr lang="sv-SE" sz="1200" dirty="0" smtClean="0">
                <a:solidFill>
                  <a:srgbClr val="FFFFFF"/>
                </a:solidFill>
              </a:rPr>
              <a:t>.</a:t>
            </a:r>
            <a:endParaRPr lang="sv-SE" sz="1200" u="none" kern="1200" dirty="0">
              <a:solidFill>
                <a:schemeClr val="tx1"/>
              </a:solidFill>
              <a:effectLst/>
              <a:latin typeface="+mn-lt"/>
              <a:ea typeface="+mn-ea"/>
              <a:cs typeface="+mn-cs"/>
            </a:endParaRPr>
          </a:p>
          <a:p>
            <a:endParaRPr lang="sv-SE" dirty="0"/>
          </a:p>
          <a:p>
            <a:r>
              <a:rPr lang="en-GB" sz="1200" u="sng" kern="1200" dirty="0">
                <a:solidFill>
                  <a:schemeClr val="tx1"/>
                </a:solidFill>
                <a:effectLst/>
                <a:latin typeface="+mn-lt"/>
                <a:ea typeface="+mn-ea"/>
                <a:cs typeface="+mn-cs"/>
              </a:rPr>
              <a:t>https://vimeo.com/244637990/6795deb9e7</a:t>
            </a:r>
          </a:p>
          <a:p>
            <a:endParaRPr lang="en-GB" sz="1200" u="sng" kern="1200" dirty="0">
              <a:solidFill>
                <a:schemeClr val="tx1"/>
              </a:solidFill>
              <a:effectLst/>
              <a:latin typeface="+mn-lt"/>
              <a:ea typeface="+mn-ea"/>
              <a:cs typeface="+mn-cs"/>
              <a:hlinkClick r:id="rId3"/>
            </a:endParaRPr>
          </a:p>
          <a:p>
            <a:r>
              <a:rPr lang="sv-SE" sz="1200" u="sng" kern="1200" dirty="0">
                <a:solidFill>
                  <a:schemeClr val="tx1"/>
                </a:solidFill>
                <a:effectLst/>
                <a:latin typeface="+mn-lt"/>
                <a:ea typeface="+mn-ea"/>
                <a:cs typeface="+mn-cs"/>
                <a:hlinkClick r:id="rId4"/>
              </a:rPr>
              <a:t>https://vimeo.com/244638030/b49ea1e770</a:t>
            </a:r>
            <a:endParaRPr lang="sv-SE"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lv-LV" sz="1200" kern="1200" dirty="0" smtClean="0">
                <a:solidFill>
                  <a:schemeClr val="tx1"/>
                </a:solidFill>
                <a:effectLst/>
                <a:latin typeface="+mn-lt"/>
                <a:ea typeface="+mn-ea"/>
                <a:cs typeface="+mn-cs"/>
              </a:rPr>
              <a:t>Ko jūs pēc šo abu filmu noskatīšanās domājat? </a:t>
            </a:r>
          </a:p>
          <a:p>
            <a:endParaRPr lang="sv-SE" dirty="0"/>
          </a:p>
        </p:txBody>
      </p:sp>
      <p:sp>
        <p:nvSpPr>
          <p:cNvPr id="4" name="Platshållare för bildnummer 3"/>
          <p:cNvSpPr>
            <a:spLocks noGrp="1"/>
          </p:cNvSpPr>
          <p:nvPr>
            <p:ph type="sldNum" sz="quarter" idx="10"/>
          </p:nvPr>
        </p:nvSpPr>
        <p:spPr/>
        <p:txBody>
          <a:bodyPr/>
          <a:lstStyle/>
          <a:p>
            <a:fld id="{80BDB274-1575-E844-AA82-32FB4D290A90}" type="slidenum">
              <a:rPr lang="sv-SE" smtClean="0"/>
              <a:t>5</a:t>
            </a:fld>
            <a:endParaRPr lang="sv-SE"/>
          </a:p>
        </p:txBody>
      </p:sp>
    </p:spTree>
    <p:extLst>
      <p:ext uri="{BB962C8B-B14F-4D97-AF65-F5344CB8AC3E}">
        <p14:creationId xmlns:p14="http://schemas.microsoft.com/office/powerpoint/2010/main" val="2645931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lv-LV" sz="1200" kern="1200" dirty="0" smtClean="0">
                <a:solidFill>
                  <a:schemeClr val="tx1"/>
                </a:solidFill>
                <a:effectLst/>
                <a:latin typeface="+mn-lt"/>
                <a:ea typeface="+mn-ea"/>
                <a:cs typeface="+mn-cs"/>
              </a:rPr>
              <a:t>Kopsavilkums – Vienkāršo, sagrozi, melo – par faktiem un informāciju. Sarežģītas problēmas un parādības dažreiz tiek aprakstītas, izmantojot vienkāršus skaidrojumus un risinājumus. </a:t>
            </a:r>
          </a:p>
          <a:p>
            <a:endParaRPr lang="lv-LV" sz="1200" kern="1200" dirty="0" smtClean="0">
              <a:solidFill>
                <a:schemeClr val="tx1"/>
              </a:solidFill>
              <a:effectLst/>
              <a:latin typeface="+mn-lt"/>
              <a:ea typeface="+mn-ea"/>
              <a:cs typeface="+mn-cs"/>
            </a:endParaRPr>
          </a:p>
          <a:p>
            <a:r>
              <a:rPr lang="lv-LV" sz="1200" kern="1200" dirty="0" smtClean="0">
                <a:solidFill>
                  <a:schemeClr val="tx1"/>
                </a:solidFill>
                <a:effectLst/>
                <a:latin typeface="+mn-lt"/>
                <a:ea typeface="+mn-ea"/>
                <a:cs typeface="+mn-cs"/>
              </a:rPr>
              <a:t>Var tikt izmantoti šādi paņēmieni: </a:t>
            </a:r>
          </a:p>
          <a:p>
            <a:r>
              <a:rPr lang="lv-LV" sz="1200" kern="1200" dirty="0" smtClean="0">
                <a:solidFill>
                  <a:schemeClr val="tx1"/>
                </a:solidFill>
                <a:effectLst/>
                <a:latin typeface="+mn-lt"/>
                <a:ea typeface="+mn-ea"/>
                <a:cs typeface="+mn-cs"/>
              </a:rPr>
              <a:t>• Vienpusējs problēmas atspoguļojums</a:t>
            </a:r>
          </a:p>
          <a:p>
            <a:r>
              <a:rPr lang="lv-LV" sz="1200" kern="1200" dirty="0" smtClean="0">
                <a:solidFill>
                  <a:schemeClr val="tx1"/>
                </a:solidFill>
                <a:effectLst/>
                <a:latin typeface="+mn-lt"/>
                <a:ea typeface="+mn-ea"/>
                <a:cs typeface="+mn-cs"/>
              </a:rPr>
              <a:t>• Manipulēšana ar attēliem, tos retušējot un apgriežot</a:t>
            </a:r>
          </a:p>
          <a:p>
            <a:r>
              <a:rPr lang="lv-LV" sz="1200" kern="1200" dirty="0" smtClean="0">
                <a:solidFill>
                  <a:schemeClr val="tx1"/>
                </a:solidFill>
                <a:effectLst/>
                <a:latin typeface="+mn-lt"/>
                <a:ea typeface="+mn-ea"/>
                <a:cs typeface="+mn-cs"/>
              </a:rPr>
              <a:t>• Attēlu izņemšana ārpus konteksta un to apvienošana ar citiem attēliem, skaņām vai tekstu, radot jaunu vēstījumu </a:t>
            </a:r>
          </a:p>
          <a:p>
            <a:r>
              <a:rPr lang="lv-LV" sz="1200" kern="1200" dirty="0" smtClean="0">
                <a:solidFill>
                  <a:schemeClr val="tx1"/>
                </a:solidFill>
                <a:effectLst/>
                <a:latin typeface="+mn-lt"/>
                <a:ea typeface="+mn-ea"/>
                <a:cs typeface="+mn-cs"/>
              </a:rPr>
              <a:t>• Ekspertu un liecinieku izmantošanu filmās, lai piešķirtu ticamību </a:t>
            </a:r>
            <a:endParaRPr lang="lv-LV"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80BDB274-1575-E844-AA82-32FB4D290A90}" type="slidenum">
              <a:rPr lang="sv-SE" smtClean="0"/>
              <a:t>6</a:t>
            </a:fld>
            <a:endParaRPr lang="sv-SE"/>
          </a:p>
        </p:txBody>
      </p:sp>
    </p:spTree>
    <p:extLst>
      <p:ext uri="{BB962C8B-B14F-4D97-AF65-F5344CB8AC3E}">
        <p14:creationId xmlns:p14="http://schemas.microsoft.com/office/powerpoint/2010/main" val="1100630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lv-LV" sz="1200" u="none" kern="1200" dirty="0" smtClean="0">
                <a:solidFill>
                  <a:schemeClr val="tx1"/>
                </a:solidFill>
                <a:effectLst/>
                <a:latin typeface="+mn-lt"/>
                <a:ea typeface="+mn-ea"/>
                <a:cs typeface="+mn-cs"/>
              </a:rPr>
              <a:t>Kas,</a:t>
            </a:r>
            <a:r>
              <a:rPr lang="lv-LV" sz="1200" u="none" kern="1200" baseline="0" dirty="0" smtClean="0">
                <a:solidFill>
                  <a:schemeClr val="tx1"/>
                </a:solidFill>
                <a:effectLst/>
                <a:latin typeface="+mn-lt"/>
                <a:ea typeface="+mn-ea"/>
                <a:cs typeface="+mn-cs"/>
              </a:rPr>
              <a:t> jūsuprāt, dzīvē ir svarīgs? Vai jums patīk spēlēt futbolu vai videospēles? Vai jums vairāk interesē politika vai reliģija? </a:t>
            </a:r>
            <a:r>
              <a:rPr lang="lv-LV" sz="1200" kern="1200" dirty="0" smtClean="0">
                <a:solidFill>
                  <a:schemeClr val="tx1"/>
                </a:solidFill>
                <a:effectLst/>
                <a:latin typeface="+mn-lt"/>
                <a:ea typeface="+mn-ea"/>
                <a:cs typeface="+mn-cs"/>
              </a:rPr>
              <a:t>Vēstījums mūs visefektīvāk sasniedz tad, ja</a:t>
            </a:r>
            <a:r>
              <a:rPr lang="lv-LV" sz="1200" kern="1200" baseline="0" dirty="0" smtClean="0">
                <a:solidFill>
                  <a:schemeClr val="tx1"/>
                </a:solidFill>
                <a:effectLst/>
                <a:latin typeface="+mn-lt"/>
                <a:ea typeface="+mn-ea"/>
                <a:cs typeface="+mn-cs"/>
              </a:rPr>
              <a:t> vērsts uz </a:t>
            </a:r>
            <a:r>
              <a:rPr lang="lv-LV" sz="1200" kern="1200" dirty="0" smtClean="0">
                <a:solidFill>
                  <a:schemeClr val="tx1"/>
                </a:solidFill>
                <a:effectLst/>
                <a:latin typeface="+mn-lt"/>
                <a:ea typeface="+mn-ea"/>
                <a:cs typeface="+mn-cs"/>
              </a:rPr>
              <a:t>vērtībām, kuras mēs uzskatām par svarīgām, interesantām vai smieklīgām. </a:t>
            </a:r>
          </a:p>
          <a:p>
            <a:pPr marL="0" marR="0" indent="0" algn="l" defTabSz="457200" rtl="0" eaLnBrk="1" fontAlgn="auto" latinLnBrk="0" hangingPunct="1">
              <a:lnSpc>
                <a:spcPct val="100000"/>
              </a:lnSpc>
              <a:spcBef>
                <a:spcPts val="0"/>
              </a:spcBef>
              <a:spcAft>
                <a:spcPts val="0"/>
              </a:spcAft>
              <a:buClrTx/>
              <a:buSzTx/>
              <a:buFontTx/>
              <a:buNone/>
              <a:tabLst/>
              <a:defRPr/>
            </a:pPr>
            <a:endParaRPr lang="sv-SE" sz="1200" u="none"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80BDB274-1575-E844-AA82-32FB4D290A90}" type="slidenum">
              <a:rPr lang="sv-SE" smtClean="0"/>
              <a:t>7</a:t>
            </a:fld>
            <a:endParaRPr lang="sv-SE"/>
          </a:p>
        </p:txBody>
      </p:sp>
    </p:spTree>
    <p:extLst>
      <p:ext uri="{BB962C8B-B14F-4D97-AF65-F5344CB8AC3E}">
        <p14:creationId xmlns:p14="http://schemas.microsoft.com/office/powerpoint/2010/main" val="3384881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lv-LV" sz="1200" kern="1200" dirty="0" smtClean="0">
                <a:solidFill>
                  <a:schemeClr val="tx1"/>
                </a:solidFill>
                <a:effectLst/>
                <a:latin typeface="+mn-lt"/>
                <a:ea typeface="+mn-ea"/>
                <a:cs typeface="+mn-cs"/>
              </a:rPr>
              <a:t>Šie ir trīs attēli, kurus politiskā partija izmantoja priekšvēlēšanu kampaņā Zviedrijā. Jauna meitene ir redzama ejam pa ceļu, skatoties lejup, šķietami skumja, tad viņa ir redzama klasē ceļam roku, un visbeidzot, sēžam mājās pie sava galda, ar nopietnu seju skatoties tieši kamerā.  </a:t>
            </a:r>
          </a:p>
          <a:p>
            <a:endParaRPr lang="lv-LV" sz="1200" kern="1200" dirty="0" smtClean="0">
              <a:solidFill>
                <a:schemeClr val="tx1"/>
              </a:solidFill>
              <a:effectLst/>
              <a:latin typeface="+mn-lt"/>
              <a:ea typeface="+mn-ea"/>
              <a:cs typeface="+mn-cs"/>
            </a:endParaRPr>
          </a:p>
          <a:p>
            <a:r>
              <a:rPr lang="lv-LV" sz="1200" kern="1200" dirty="0" smtClean="0">
                <a:solidFill>
                  <a:schemeClr val="tx1"/>
                </a:solidFill>
                <a:effectLst/>
                <a:latin typeface="+mn-lt"/>
                <a:ea typeface="+mn-ea"/>
                <a:cs typeface="+mn-cs"/>
              </a:rPr>
              <a:t>Persona attēlā, apkārtējā vide un aktivitātes ir visi tie faktori, kas ietekmē mērķauditoriju. Dažreiz attēliem nav skaidra vēstījuma, bet </a:t>
            </a:r>
            <a:r>
              <a:rPr lang="lv-LV" sz="1200" kern="1200" dirty="0" smtClean="0">
                <a:solidFill>
                  <a:schemeClr val="tx1"/>
                </a:solidFill>
                <a:effectLst/>
                <a:latin typeface="+mn-lt"/>
                <a:ea typeface="+mn-ea"/>
                <a:cs typeface="+mn-cs"/>
              </a:rPr>
              <a:t>tie </a:t>
            </a:r>
            <a:r>
              <a:rPr lang="lv-LV" sz="1200" kern="1200" dirty="0" smtClean="0">
                <a:solidFill>
                  <a:schemeClr val="tx1"/>
                </a:solidFill>
                <a:effectLst/>
                <a:latin typeface="+mn-lt"/>
                <a:ea typeface="+mn-ea"/>
                <a:cs typeface="+mn-cs"/>
              </a:rPr>
              <a:t>nodod sajūtu. Atcerieties, ka mums dzīvē bieži ir vairāk nekā viena loma. Dažādi attēli var būt pievilcīgi dažādām personības šķautnēm.</a:t>
            </a:r>
          </a:p>
          <a:p>
            <a:endParaRPr lang="lv-LV" sz="1200" kern="1200" dirty="0" smtClean="0">
              <a:solidFill>
                <a:schemeClr val="tx1"/>
              </a:solidFill>
              <a:effectLst/>
              <a:latin typeface="+mn-lt"/>
              <a:ea typeface="+mn-ea"/>
              <a:cs typeface="+mn-cs"/>
            </a:endParaRPr>
          </a:p>
          <a:p>
            <a:r>
              <a:rPr lang="lv-LV" sz="1200" kern="1200" dirty="0" smtClean="0">
                <a:solidFill>
                  <a:schemeClr val="tx1"/>
                </a:solidFill>
                <a:effectLst/>
                <a:latin typeface="+mn-lt"/>
                <a:ea typeface="+mn-ea"/>
                <a:cs typeface="+mn-cs"/>
              </a:rPr>
              <a:t>Par ko, jūsuprāt, ir šie trīs attēli? Kāds ir vēstījums? Kurš ir ieinteresēts šajā vēstījumā? Kurš ir iecerētais saņēmējs, kurš uzskata šos jautājumus par svarīgiem?</a:t>
            </a:r>
          </a:p>
          <a:p>
            <a:endParaRPr lang="lv-LV" sz="1200" kern="1200" dirty="0" smtClean="0">
              <a:solidFill>
                <a:schemeClr val="tx1"/>
              </a:solidFill>
              <a:effectLst/>
              <a:latin typeface="+mn-lt"/>
              <a:ea typeface="+mn-ea"/>
              <a:cs typeface="+mn-cs"/>
            </a:endParaRPr>
          </a:p>
          <a:p>
            <a:r>
              <a:rPr lang="lv-LV" sz="1200" kern="1200" dirty="0" smtClean="0">
                <a:solidFill>
                  <a:schemeClr val="tx1"/>
                </a:solidFill>
                <a:effectLst/>
                <a:latin typeface="+mn-lt"/>
                <a:ea typeface="+mn-ea"/>
                <a:cs typeface="+mn-cs"/>
              </a:rPr>
              <a:t>(Vēstījums ir mērķēts visiem, kuriem ir skolas vecuma bērni – tiem, kam rūp, kā izturas pret viņu bērniem.) </a:t>
            </a:r>
            <a:endParaRPr lang="sv-SE" sz="1200" u="none"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80BDB274-1575-E844-AA82-32FB4D290A90}" type="slidenum">
              <a:rPr lang="sv-SE" smtClean="0"/>
              <a:t>8</a:t>
            </a:fld>
            <a:endParaRPr lang="sv-SE"/>
          </a:p>
        </p:txBody>
      </p:sp>
    </p:spTree>
    <p:extLst>
      <p:ext uri="{BB962C8B-B14F-4D97-AF65-F5344CB8AC3E}">
        <p14:creationId xmlns:p14="http://schemas.microsoft.com/office/powerpoint/2010/main" val="2179739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lv-LV" sz="1200" kern="1200" dirty="0" smtClean="0">
                <a:solidFill>
                  <a:schemeClr val="tx1"/>
                </a:solidFill>
                <a:effectLst/>
                <a:latin typeface="+mn-lt"/>
                <a:ea typeface="+mn-ea"/>
                <a:cs typeface="+mn-cs"/>
              </a:rPr>
              <a:t>Šeit redzams vēl viens attēls no priekšvēlēšanu kampaņas. Tā ir lauku vide, kurā vīrietis un meitene sēž viens otram blakus. </a:t>
            </a:r>
          </a:p>
          <a:p>
            <a:endParaRPr lang="lv-LV" sz="1200" kern="1200" dirty="0" smtClean="0">
              <a:solidFill>
                <a:schemeClr val="tx1"/>
              </a:solidFill>
              <a:effectLst/>
              <a:latin typeface="+mn-lt"/>
              <a:ea typeface="+mn-ea"/>
              <a:cs typeface="+mn-cs"/>
            </a:endParaRPr>
          </a:p>
          <a:p>
            <a:r>
              <a:rPr lang="lv-LV" sz="1200" kern="1200" dirty="0" smtClean="0">
                <a:solidFill>
                  <a:schemeClr val="tx1"/>
                </a:solidFill>
                <a:effectLst/>
                <a:latin typeface="+mn-lt"/>
                <a:ea typeface="+mn-ea"/>
                <a:cs typeface="+mn-cs"/>
              </a:rPr>
              <a:t>Ko cilvēki dara? Vai tajos spējat atpazīt sevi? Kādēļ vai kādēļ nē? Par ko, jūsuprāt, ir šis attēls? Vai šis attēls ir pievilcīgs vai nē? Kurš ir vēstījuma plānotais saņēmējs? </a:t>
            </a:r>
          </a:p>
          <a:p>
            <a:endParaRPr lang="lv-LV" sz="1200" kern="1200" dirty="0" smtClean="0">
              <a:solidFill>
                <a:schemeClr val="tx1"/>
              </a:solidFill>
              <a:effectLst/>
              <a:latin typeface="+mn-lt"/>
              <a:ea typeface="+mn-ea"/>
              <a:cs typeface="+mn-cs"/>
            </a:endParaRPr>
          </a:p>
          <a:p>
            <a:r>
              <a:rPr lang="lv-LV" sz="1200" kern="1200" dirty="0" smtClean="0">
                <a:solidFill>
                  <a:schemeClr val="tx1"/>
                </a:solidFill>
                <a:effectLst/>
                <a:latin typeface="+mn-lt"/>
                <a:ea typeface="+mn-ea"/>
                <a:cs typeface="+mn-cs"/>
              </a:rPr>
              <a:t>(Mēs varam pieņemt, ka cilvēki attēlā ir tēvs un meita. Viņa pārbauda dārzā esošos augus. Viņiem ir tuvas attiecības. Valda miers un harmonija. Mērķauditorija varētu būt cilvēki, kuri dzīvo laukos vai vēlas tur dzīvot.)</a:t>
            </a:r>
            <a:endParaRPr lang="lv-LV" sz="1200" kern="1200" dirty="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80BDB274-1575-E844-AA82-32FB4D290A90}" type="slidenum">
              <a:rPr lang="sv-SE" smtClean="0"/>
              <a:t>9</a:t>
            </a:fld>
            <a:endParaRPr lang="sv-SE"/>
          </a:p>
        </p:txBody>
      </p:sp>
    </p:spTree>
    <p:extLst>
      <p:ext uri="{BB962C8B-B14F-4D97-AF65-F5344CB8AC3E}">
        <p14:creationId xmlns:p14="http://schemas.microsoft.com/office/powerpoint/2010/main" val="2018598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ACDB3CC-F982-40F9-8DD6-BCC9AFBF44BD}" type="datetime1">
              <a:rPr lang="en-US" smtClean="0"/>
              <a:pPr/>
              <a:t>2/18/2020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88E988-FB04-AB4E-BE5A-59F242AF7F7A}" type="slidenum">
              <a:rPr lang="en-US" smtClean="0"/>
              <a:t>‹#›</a:t>
            </a:fld>
            <a:endParaRPr lang="en-US"/>
          </a:p>
        </p:txBody>
      </p:sp>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t>2/18/2020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723317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t>2/18/2020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17996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C2560D-EC28-3B41-86E8-18F1CE0113B4}" type="datetimeFigureOut">
              <a:rPr lang="en-US" smtClean="0"/>
              <a:t>2/18/2020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220382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9E7B99-7C3F-4BC3-B7B8-7E1F8C620B24}" type="datetime1">
              <a:rPr lang="en-US" smtClean="0"/>
              <a:pPr/>
              <a:t>2/18/2020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AF2B4D-6B12-4EDF-87BB-2B55CECB6611}" type="slidenum">
              <a:rPr lang="en-US" smtClean="0"/>
              <a:pPr/>
              <a:t>‹#›</a:t>
            </a:fld>
            <a:endParaRPr lang="en-US"/>
          </a:p>
        </p:txBody>
      </p:sp>
    </p:spTree>
    <p:extLst>
      <p:ext uri="{BB962C8B-B14F-4D97-AF65-F5344CB8AC3E}">
        <p14:creationId xmlns:p14="http://schemas.microsoft.com/office/powerpoint/2010/main" val="1122394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C2560D-EC28-3B41-86E8-18F1CE0113B4}" type="datetimeFigureOut">
              <a:rPr lang="en-US" smtClean="0"/>
              <a:t>2/18/2020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60594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C2560D-EC28-3B41-86E8-18F1CE0113B4}" type="datetimeFigureOut">
              <a:rPr lang="en-US" smtClean="0"/>
              <a:t>2/18/2020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2486824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C2560D-EC28-3B41-86E8-18F1CE0113B4}" type="datetimeFigureOut">
              <a:rPr lang="en-US" smtClean="0"/>
              <a:t>2/18/2020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084712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2560D-EC28-3B41-86E8-18F1CE0113B4}" type="datetimeFigureOut">
              <a:rPr lang="en-US" smtClean="0"/>
              <a:t>2/18/2020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1249224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2/18/2020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eaLnBrk="1" latinLnBrk="0" hangingPunct="1"/>
            <a:fld id="{2C6B1FF6-39B9-40F5-8B67-33C6354A3D4F}" type="slidenum">
              <a:rPr kumimoji="0" lang="en-US" smtClean="0"/>
              <a:pPr eaLnBrk="1" latinLnBrk="0" hangingPunct="1"/>
              <a:t>‹#›</a:t>
            </a:fld>
            <a:endParaRPr kumimoji="0" lang="en-US" dirty="0">
              <a:solidFill>
                <a:schemeClr val="accent3">
                  <a:shade val="75000"/>
                </a:schemeClr>
              </a:solidFill>
            </a:endParaRPr>
          </a:p>
        </p:txBody>
      </p:sp>
    </p:spTree>
    <p:extLst>
      <p:ext uri="{BB962C8B-B14F-4D97-AF65-F5344CB8AC3E}">
        <p14:creationId xmlns:p14="http://schemas.microsoft.com/office/powerpoint/2010/main" val="1218220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t>2/18/2020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066355A-084C-D24E-9AD2-7E4FC41EA627}" type="slidenum">
              <a:rPr lang="en-US" smtClean="0"/>
              <a:t>‹#›</a:t>
            </a:fld>
            <a:endParaRPr lang="en-US"/>
          </a:p>
        </p:txBody>
      </p:sp>
    </p:spTree>
    <p:extLst>
      <p:ext uri="{BB962C8B-B14F-4D97-AF65-F5344CB8AC3E}">
        <p14:creationId xmlns:p14="http://schemas.microsoft.com/office/powerpoint/2010/main" val="3615983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8C2560D-EC28-3B41-86E8-18F1CE0113B4}" type="datetimeFigureOut">
              <a:rPr lang="en-US" smtClean="0"/>
              <a:t>2/18/2020</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066355A-084C-D24E-9AD2-7E4FC41EA627}" type="slidenum">
              <a:rPr lang="en-US" smtClean="0"/>
              <a:t>‹#›</a:t>
            </a:fld>
            <a:endParaRPr lang="en-US"/>
          </a:p>
        </p:txBody>
      </p:sp>
    </p:spTree>
    <p:extLst>
      <p:ext uri="{BB962C8B-B14F-4D97-AF65-F5344CB8AC3E}">
        <p14:creationId xmlns:p14="http://schemas.microsoft.com/office/powerpoint/2010/main" val="3693843513"/>
      </p:ext>
    </p:extLst>
  </p:cSld>
  <p:clrMap bg1="dk1" tx1="lt1" bg2="dk2" tx2="lt2" accent1="accent1" accent2="accent2" accent3="accent3" accent4="accent4" accent5="accent5" accent6="accent6" hlink="hlink" folHlink="folHlink"/>
  <p:sldLayoutIdLst>
    <p:sldLayoutId id="2147493456" r:id="rId1"/>
    <p:sldLayoutId id="2147493457" r:id="rId2"/>
    <p:sldLayoutId id="2147493458" r:id="rId3"/>
    <p:sldLayoutId id="2147493459" r:id="rId4"/>
    <p:sldLayoutId id="2147493460" r:id="rId5"/>
    <p:sldLayoutId id="2147493461" r:id="rId6"/>
    <p:sldLayoutId id="2147493462" r:id="rId7"/>
    <p:sldLayoutId id="2147493463" r:id="rId8"/>
    <p:sldLayoutId id="2147493464" r:id="rId9"/>
    <p:sldLayoutId id="2147493465" r:id="rId10"/>
    <p:sldLayoutId id="214749346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slides/_rels/slide15.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jpg"/><Relationship Id="rId7"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jpeg"/><Relationship Id="rId4" Type="http://schemas.openxmlformats.org/officeDocument/2006/relationships/image" Target="../media/image35.jpeg"/><Relationship Id="rId9" Type="http://schemas.openxmlformats.org/officeDocument/2006/relationships/image" Target="../media/image40.jpeg"/></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3.jpg"/><Relationship Id="rId7" Type="http://schemas.openxmlformats.org/officeDocument/2006/relationships/diagramQuickStyle" Target="../diagrams/quickStyle1.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4.jpeg"/><Relationship Id="rId9" Type="http://schemas.microsoft.com/office/2007/relationships/diagramDrawing" Target="../diagrams/drawing1.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o77drj7R-tA"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s://www.youtube.com/watch?v=lrJxqvalFxM" TargetMode="External"/><Relationship Id="rId4" Type="http://schemas.openxmlformats.org/officeDocument/2006/relationships/hyperlink" Target="https://www.youtube.com/watch?v=tYrBSTBHCS4"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vimeo.com/244638030/b49ea1e770"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s://vimeo.com/244637990/6795deb9e7" TargetMode="Externa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4415" y="1"/>
            <a:ext cx="7819585" cy="5143500"/>
          </a:xfrm>
          <a:prstGeom prst="rect">
            <a:avLst/>
          </a:prstGeom>
        </p:spPr>
      </p:pic>
      <p:sp>
        <p:nvSpPr>
          <p:cNvPr id="13" name="Rektangel 12"/>
          <p:cNvSpPr/>
          <p:nvPr/>
        </p:nvSpPr>
        <p:spPr>
          <a:xfrm>
            <a:off x="505896" y="1123366"/>
            <a:ext cx="5067910" cy="769441"/>
          </a:xfrm>
          <a:prstGeom prst="rect">
            <a:avLst/>
          </a:prstGeom>
        </p:spPr>
        <p:txBody>
          <a:bodyPr wrap="square">
            <a:spAutoFit/>
          </a:bodyPr>
          <a:lstStyle/>
          <a:p>
            <a:r>
              <a:rPr lang="lv-LV" sz="4400" b="1" spc="100" dirty="0" smtClean="0">
                <a:solidFill>
                  <a:srgbClr val="FFD701"/>
                </a:solidFill>
                <a:latin typeface="Zurich BT" panose="020B0603020202030204" pitchFamily="34" charset="0"/>
                <a:cs typeface="Calibri"/>
              </a:rPr>
              <a:t>PĀRLIECINĀT</a:t>
            </a:r>
            <a:endParaRPr lang="sv-SE" sz="4400" b="1" spc="100" dirty="0">
              <a:solidFill>
                <a:srgbClr val="FFD701"/>
              </a:solidFill>
              <a:latin typeface="Zurich BT" panose="020B0603020202030204" pitchFamily="34" charset="0"/>
              <a:cs typeface="Calibri"/>
            </a:endParaRPr>
          </a:p>
        </p:txBody>
      </p:sp>
      <p:sp>
        <p:nvSpPr>
          <p:cNvPr id="12" name="Rektangel 11"/>
          <p:cNvSpPr/>
          <p:nvPr/>
        </p:nvSpPr>
        <p:spPr>
          <a:xfrm>
            <a:off x="505895" y="623972"/>
            <a:ext cx="3728553" cy="523220"/>
          </a:xfrm>
          <a:prstGeom prst="rect">
            <a:avLst/>
          </a:prstGeom>
        </p:spPr>
        <p:txBody>
          <a:bodyPr wrap="square">
            <a:spAutoFit/>
          </a:bodyPr>
          <a:lstStyle/>
          <a:p>
            <a:r>
              <a:rPr lang="lv-LV" sz="2800" b="1" spc="100" dirty="0" smtClean="0">
                <a:solidFill>
                  <a:srgbClr val="FFD701"/>
                </a:solidFill>
                <a:latin typeface="Zurich BT" panose="020B0603020202030204" pitchFamily="34" charset="0"/>
              </a:rPr>
              <a:t>MĀKSLA</a:t>
            </a:r>
            <a:endParaRPr lang="sv-SE" sz="2800" b="1" spc="100" dirty="0">
              <a:solidFill>
                <a:srgbClr val="FFD701"/>
              </a:solidFill>
              <a:latin typeface="Zurich BT" panose="020B0603020202030204" pitchFamily="34" charset="0"/>
            </a:endParaRPr>
          </a:p>
        </p:txBody>
      </p:sp>
      <p:cxnSp>
        <p:nvCxnSpPr>
          <p:cNvPr id="5" name="Straight Connector 4"/>
          <p:cNvCxnSpPr/>
          <p:nvPr/>
        </p:nvCxnSpPr>
        <p:spPr>
          <a:xfrm>
            <a:off x="599036" y="1808634"/>
            <a:ext cx="3419899" cy="0"/>
          </a:xfrm>
          <a:prstGeom prst="line">
            <a:avLst/>
          </a:prstGeom>
          <a:ln>
            <a:solidFill>
              <a:srgbClr val="FFD701"/>
            </a:solidFill>
          </a:ln>
        </p:spPr>
        <p:style>
          <a:lnRef idx="2">
            <a:schemeClr val="accent1"/>
          </a:lnRef>
          <a:fillRef idx="0">
            <a:schemeClr val="accent1"/>
          </a:fillRef>
          <a:effectRef idx="1">
            <a:schemeClr val="accent1"/>
          </a:effectRef>
          <a:fontRef idx="minor">
            <a:schemeClr val="tx1"/>
          </a:fontRef>
        </p:style>
      </p:cxnSp>
      <p:sp>
        <p:nvSpPr>
          <p:cNvPr id="10" name="Rektangel 11"/>
          <p:cNvSpPr/>
          <p:nvPr/>
        </p:nvSpPr>
        <p:spPr>
          <a:xfrm>
            <a:off x="505895" y="1874550"/>
            <a:ext cx="3728553" cy="400110"/>
          </a:xfrm>
          <a:prstGeom prst="rect">
            <a:avLst/>
          </a:prstGeom>
        </p:spPr>
        <p:txBody>
          <a:bodyPr wrap="square">
            <a:spAutoFit/>
          </a:bodyPr>
          <a:lstStyle/>
          <a:p>
            <a:r>
              <a:rPr lang="lv-LV" sz="2000" b="1" spc="200" dirty="0" smtClean="0">
                <a:solidFill>
                  <a:srgbClr val="FFD701"/>
                </a:solidFill>
                <a:latin typeface="Zurich BT" panose="020B0603020202030204" pitchFamily="34" charset="0"/>
                <a:cs typeface="Calibri"/>
              </a:rPr>
              <a:t>2.DAĻA</a:t>
            </a:r>
            <a:endParaRPr lang="sv-SE" sz="2000" b="1" spc="200" dirty="0">
              <a:solidFill>
                <a:srgbClr val="FFD701"/>
              </a:solidFill>
              <a:latin typeface="Zurich BT" panose="020B0603020202030204" pitchFamily="34" charset="0"/>
            </a:endParaRPr>
          </a:p>
        </p:txBody>
      </p:sp>
      <p:cxnSp>
        <p:nvCxnSpPr>
          <p:cNvPr id="11" name="Straight Connector 10"/>
          <p:cNvCxnSpPr/>
          <p:nvPr/>
        </p:nvCxnSpPr>
        <p:spPr>
          <a:xfrm>
            <a:off x="599036" y="1100129"/>
            <a:ext cx="1355125" cy="0"/>
          </a:xfrm>
          <a:prstGeom prst="line">
            <a:avLst/>
          </a:prstGeom>
          <a:ln>
            <a:solidFill>
              <a:srgbClr val="FFD70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599036" y="2254488"/>
            <a:ext cx="1038035" cy="0"/>
          </a:xfrm>
          <a:prstGeom prst="line">
            <a:avLst/>
          </a:prstGeom>
          <a:ln>
            <a:solidFill>
              <a:srgbClr val="FFD701"/>
            </a:solidFill>
          </a:ln>
        </p:spPr>
        <p:style>
          <a:lnRef idx="2">
            <a:schemeClr val="accent1"/>
          </a:lnRef>
          <a:fillRef idx="0">
            <a:schemeClr val="accent1"/>
          </a:fillRef>
          <a:effectRef idx="1">
            <a:schemeClr val="accent1"/>
          </a:effectRef>
          <a:fontRef idx="minor">
            <a:schemeClr val="tx1"/>
          </a:fontRef>
        </p:style>
      </p:cxn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407" y="3241830"/>
            <a:ext cx="1784608" cy="2525444"/>
          </a:xfrm>
          <a:prstGeom prst="rect">
            <a:avLst/>
          </a:prstGeom>
        </p:spPr>
      </p:pic>
    </p:spTree>
    <p:extLst>
      <p:ext uri="{BB962C8B-B14F-4D97-AF65-F5344CB8AC3E}">
        <p14:creationId xmlns:p14="http://schemas.microsoft.com/office/powerpoint/2010/main" val="5063776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slide_27.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15213" y="1620914"/>
            <a:ext cx="3758432" cy="1768674"/>
          </a:xfrm>
          <a:prstGeom prst="rect">
            <a:avLst/>
          </a:prstGeom>
          <a:ln>
            <a:noFill/>
          </a:ln>
          <a:effectLst>
            <a:outerShdw blurRad="292100" dist="139700" dir="2700000" algn="tl" rotWithShape="0">
              <a:srgbClr val="333333">
                <a:alpha val="65000"/>
              </a:srgbClr>
            </a:outerShdw>
          </a:effectLst>
        </p:spPr>
      </p:pic>
      <p:pic>
        <p:nvPicPr>
          <p:cNvPr id="6" name="Bildobjekt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54559" y="1370268"/>
            <a:ext cx="1967244" cy="1073581"/>
          </a:xfrm>
          <a:prstGeom prst="rect">
            <a:avLst/>
          </a:prstGeom>
          <a:ln>
            <a:noFill/>
          </a:ln>
          <a:effectLst>
            <a:outerShdw blurRad="292100" dist="139700" dir="2700000" algn="tl" rotWithShape="0">
              <a:srgbClr val="333333">
                <a:alpha val="65000"/>
              </a:srgbClr>
            </a:outerShdw>
          </a:effectLst>
        </p:spPr>
      </p:pic>
      <p:pic>
        <p:nvPicPr>
          <p:cNvPr id="7" name="Bildobjekt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59432" y="2616093"/>
            <a:ext cx="1990253" cy="1073580"/>
          </a:xfrm>
          <a:prstGeom prst="rect">
            <a:avLst/>
          </a:prstGeom>
          <a:ln>
            <a:noFill/>
          </a:ln>
          <a:effectLst>
            <a:outerShdw blurRad="292100" dist="139700" dir="2700000" algn="tl" rotWithShape="0">
              <a:srgbClr val="333333">
                <a:alpha val="65000"/>
              </a:srgbClr>
            </a:outerShdw>
          </a:effectLst>
        </p:spPr>
      </p:pic>
      <p:pic>
        <p:nvPicPr>
          <p:cNvPr id="8" name="Bildobjekt 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625061" y="2616093"/>
            <a:ext cx="1997188" cy="1090743"/>
          </a:xfrm>
          <a:prstGeom prst="rect">
            <a:avLst/>
          </a:prstGeom>
          <a:ln>
            <a:noFill/>
          </a:ln>
          <a:effectLst>
            <a:outerShdw blurRad="292100" dist="139700" dir="2700000" algn="tl" rotWithShape="0">
              <a:srgbClr val="333333">
                <a:alpha val="65000"/>
              </a:srgbClr>
            </a:outerShdw>
          </a:effectLst>
        </p:spPr>
      </p:pic>
      <p:sp>
        <p:nvSpPr>
          <p:cNvPr id="10" name="Rektangel 9"/>
          <p:cNvSpPr/>
          <p:nvPr/>
        </p:nvSpPr>
        <p:spPr>
          <a:xfrm>
            <a:off x="378407" y="3648961"/>
            <a:ext cx="4599975" cy="221599"/>
          </a:xfrm>
          <a:prstGeom prst="rect">
            <a:avLst/>
          </a:prstGeom>
        </p:spPr>
        <p:txBody>
          <a:bodyPr vert="horz" wrap="square">
            <a:spAutoFit/>
          </a:bodyPr>
          <a:lstStyle/>
          <a:p>
            <a:pPr>
              <a:lnSpc>
                <a:spcPct val="120000"/>
              </a:lnSpc>
            </a:pPr>
            <a:r>
              <a:rPr lang="lv-LV" sz="700" i="1" dirty="0" smtClean="0">
                <a:latin typeface="Zurich BT" panose="020B0603020202030204" pitchFamily="34" charset="0"/>
              </a:rPr>
              <a:t>Foto</a:t>
            </a:r>
            <a:r>
              <a:rPr lang="sv-SE" sz="700" i="1" dirty="0" smtClean="0">
                <a:latin typeface="Zurich BT" panose="020B0603020202030204" pitchFamily="34" charset="0"/>
              </a:rPr>
              <a:t>: </a:t>
            </a:r>
            <a:r>
              <a:rPr lang="sv-SE" sz="700" i="1" dirty="0">
                <a:latin typeface="Zurich BT" panose="020B0603020202030204" pitchFamily="34" charset="0"/>
              </a:rPr>
              <a:t>Jörgen Lööf, Granath advertising acency/Swedish </a:t>
            </a:r>
            <a:r>
              <a:rPr lang="en-GB" sz="700" i="1" dirty="0">
                <a:latin typeface="Zurich BT" panose="020B0603020202030204" pitchFamily="34" charset="0"/>
              </a:rPr>
              <a:t>Social Democrat party </a:t>
            </a:r>
            <a:endParaRPr lang="sv-SE" sz="700" i="1" dirty="0">
              <a:latin typeface="Zurich BT" panose="020B0603020202030204" pitchFamily="34" charset="0"/>
            </a:endParaRPr>
          </a:p>
        </p:txBody>
      </p:sp>
      <p:sp>
        <p:nvSpPr>
          <p:cNvPr id="12" name="Rektangel 11"/>
          <p:cNvSpPr/>
          <p:nvPr/>
        </p:nvSpPr>
        <p:spPr>
          <a:xfrm>
            <a:off x="4836830" y="3331713"/>
            <a:ext cx="4599975" cy="240066"/>
          </a:xfrm>
          <a:prstGeom prst="rect">
            <a:avLst/>
          </a:prstGeom>
        </p:spPr>
        <p:txBody>
          <a:bodyPr vert="horz" wrap="square">
            <a:spAutoFit/>
          </a:bodyPr>
          <a:lstStyle/>
          <a:p>
            <a:pPr>
              <a:lnSpc>
                <a:spcPct val="120000"/>
              </a:lnSpc>
            </a:pPr>
            <a:r>
              <a:rPr lang="sv-SE" sz="700" i="1" dirty="0">
                <a:latin typeface="Zurich BT" panose="020B0603020202030204" pitchFamily="34" charset="0"/>
              </a:rPr>
              <a:t>Photo: Swedish </a:t>
            </a:r>
            <a:r>
              <a:rPr lang="sv-SE" sz="800" i="1" dirty="0">
                <a:latin typeface="Zurich BT" panose="020B0603020202030204" pitchFamily="34" charset="0"/>
              </a:rPr>
              <a:t>Centre party</a:t>
            </a:r>
            <a:endParaRPr lang="sv-SE" sz="700" i="1" dirty="0">
              <a:latin typeface="Zurich BT" panose="020B0603020202030204" pitchFamily="34" charset="0"/>
            </a:endParaRPr>
          </a:p>
        </p:txBody>
      </p:sp>
    </p:spTree>
    <p:extLst>
      <p:ext uri="{BB962C8B-B14F-4D97-AF65-F5344CB8AC3E}">
        <p14:creationId xmlns:p14="http://schemas.microsoft.com/office/powerpoint/2010/main" val="27122829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16837457118_59b4ab67fa_c.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435369" y="650354"/>
            <a:ext cx="3097456" cy="3119914"/>
          </a:xfrm>
          <a:prstGeom prst="rect">
            <a:avLst/>
          </a:prstGeom>
          <a:ln>
            <a:noFill/>
          </a:ln>
          <a:effectLst>
            <a:outerShdw blurRad="292100" dist="139700" dir="2700000" algn="tl" rotWithShape="0">
              <a:srgbClr val="333333">
                <a:alpha val="65000"/>
              </a:srgbClr>
            </a:outerShdw>
          </a:effectLst>
        </p:spPr>
      </p:pic>
      <p:pic>
        <p:nvPicPr>
          <p:cNvPr id="9" name="Bildobjekt 8" descr="13595369824_c96c34f10e_c.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33992" y="2510999"/>
            <a:ext cx="3990468" cy="2189769"/>
          </a:xfrm>
          <a:prstGeom prst="rect">
            <a:avLst/>
          </a:prstGeom>
          <a:ln>
            <a:noFill/>
          </a:ln>
          <a:effectLst>
            <a:outerShdw blurRad="292100" dist="139700" dir="2700000" algn="tl" rotWithShape="0">
              <a:srgbClr val="333333">
                <a:alpha val="65000"/>
              </a:srgbClr>
            </a:outerShdw>
          </a:effectLst>
        </p:spPr>
      </p:pic>
      <p:pic>
        <p:nvPicPr>
          <p:cNvPr id="10" name="Bildobjekt 9" descr="Skärmklipp 2016-06-27 20.39.31.png"/>
          <p:cNvPicPr>
            <a:picLocks noChangeAspect="1"/>
          </p:cNvPicPr>
          <p:nvPr/>
        </p:nvPicPr>
        <p:blipFill rotWithShape="1">
          <a:blip r:embed="rId5" cstate="screen">
            <a:extLst>
              <a:ext uri="{28A0092B-C50C-407E-A947-70E740481C1C}">
                <a14:useLocalDpi xmlns:a14="http://schemas.microsoft.com/office/drawing/2010/main"/>
              </a:ext>
            </a:extLst>
          </a:blip>
          <a:srcRect l="-16986"/>
          <a:stretch/>
        </p:blipFill>
        <p:spPr>
          <a:xfrm>
            <a:off x="-29757" y="650354"/>
            <a:ext cx="3953678" cy="24245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244195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p:cNvSpPr/>
          <p:nvPr/>
        </p:nvSpPr>
        <p:spPr>
          <a:xfrm>
            <a:off x="445885" y="2965839"/>
            <a:ext cx="8420324" cy="1717393"/>
          </a:xfrm>
          <a:prstGeom prst="rect">
            <a:avLst/>
          </a:prstGeom>
        </p:spPr>
        <p:txBody>
          <a:bodyPr wrap="square">
            <a:spAutoFit/>
          </a:bodyPr>
          <a:lstStyle/>
          <a:p>
            <a:pPr>
              <a:lnSpc>
                <a:spcPct val="110000"/>
              </a:lnSpc>
            </a:pPr>
            <a:r>
              <a:rPr lang="lv-LV" sz="1600" i="1" dirty="0">
                <a:latin typeface="Zurich BT" panose="020B0603020202030204" pitchFamily="34" charset="0"/>
              </a:rPr>
              <a:t>Bieži izmantoti paņēmieni:</a:t>
            </a:r>
          </a:p>
          <a:p>
            <a:pPr marL="342900" indent="-342900">
              <a:lnSpc>
                <a:spcPct val="110000"/>
              </a:lnSpc>
              <a:buSzPct val="120000"/>
              <a:buFont typeface="Arial" charset="0"/>
              <a:buChar char="•"/>
            </a:pPr>
            <a:r>
              <a:rPr lang="lv-LV" sz="1600" dirty="0" smtClean="0">
                <a:latin typeface="Zurich BT" panose="020B0603020202030204" pitchFamily="34" charset="0"/>
              </a:rPr>
              <a:t>Noformē </a:t>
            </a:r>
            <a:r>
              <a:rPr lang="lv-LV" sz="1600" dirty="0">
                <a:latin typeface="Zurich BT" panose="020B0603020202030204" pitchFamily="34" charset="0"/>
              </a:rPr>
              <a:t>vēstījumu ar attēlu, kurš atsaucas uz konkrētai mērķauditorijai pazīstamām lietām un atbilst tās </a:t>
            </a:r>
            <a:r>
              <a:rPr lang="lv-LV" sz="1600" dirty="0" smtClean="0">
                <a:latin typeface="Zurich BT" panose="020B0603020202030204" pitchFamily="34" charset="0"/>
              </a:rPr>
              <a:t>gaumei</a:t>
            </a:r>
            <a:endParaRPr lang="lv-LV" sz="1600" dirty="0">
              <a:latin typeface="Zurich BT" panose="020B0603020202030204" pitchFamily="34" charset="0"/>
            </a:endParaRPr>
          </a:p>
          <a:p>
            <a:pPr marL="342900" indent="-342900">
              <a:lnSpc>
                <a:spcPct val="110000"/>
              </a:lnSpc>
              <a:buSzPct val="120000"/>
              <a:buFont typeface="Arial" charset="0"/>
              <a:buChar char="•"/>
            </a:pPr>
            <a:r>
              <a:rPr lang="lv-LV" sz="1600" dirty="0" smtClean="0">
                <a:latin typeface="Zurich BT" panose="020B0603020202030204" pitchFamily="34" charset="0"/>
              </a:rPr>
              <a:t>Izmanto </a:t>
            </a:r>
            <a:r>
              <a:rPr lang="lv-LV" sz="1600" dirty="0">
                <a:latin typeface="Zurich BT" panose="020B0603020202030204" pitchFamily="34" charset="0"/>
              </a:rPr>
              <a:t>slavenu cilvēku, kam cilvēki vēlas līdzinātas, vai viņš tiem </a:t>
            </a:r>
            <a:r>
              <a:rPr lang="lv-LV" sz="1600" dirty="0" smtClean="0">
                <a:latin typeface="Zurich BT" panose="020B0603020202030204" pitchFamily="34" charset="0"/>
              </a:rPr>
              <a:t>patīk</a:t>
            </a:r>
            <a:endParaRPr lang="lv-LV" sz="1600" dirty="0">
              <a:latin typeface="Zurich BT" panose="020B0603020202030204" pitchFamily="34" charset="0"/>
            </a:endParaRPr>
          </a:p>
          <a:p>
            <a:pPr marL="342900" indent="-342900">
              <a:lnSpc>
                <a:spcPct val="110000"/>
              </a:lnSpc>
              <a:buSzPct val="120000"/>
              <a:buFont typeface="Arial" charset="0"/>
              <a:buChar char="•"/>
            </a:pPr>
            <a:r>
              <a:rPr lang="lv-LV" sz="1600" dirty="0" smtClean="0">
                <a:latin typeface="Zurich BT" panose="020B0603020202030204" pitchFamily="34" charset="0"/>
              </a:rPr>
              <a:t>Vēršas </a:t>
            </a:r>
            <a:r>
              <a:rPr lang="lv-LV" sz="1600" dirty="0">
                <a:latin typeface="Zurich BT" panose="020B0603020202030204" pitchFamily="34" charset="0"/>
              </a:rPr>
              <a:t>pie mērķauditorijas priekšstatiem par to, kādiem tiem ir jābūt vai jāizturas, lai tie citiem </a:t>
            </a:r>
            <a:r>
              <a:rPr lang="lv-LV" sz="1600" dirty="0" smtClean="0">
                <a:latin typeface="Zurich BT" panose="020B0603020202030204" pitchFamily="34" charset="0"/>
              </a:rPr>
              <a:t>patiktu</a:t>
            </a:r>
            <a:endParaRPr lang="lv-LV" sz="1600" dirty="0">
              <a:latin typeface="Zurich BT" panose="020B0603020202030204" pitchFamily="34" charset="0"/>
            </a:endParaRPr>
          </a:p>
        </p:txBody>
      </p:sp>
      <p:sp>
        <p:nvSpPr>
          <p:cNvPr id="3" name="Rektangel 2"/>
          <p:cNvSpPr/>
          <p:nvPr/>
        </p:nvSpPr>
        <p:spPr>
          <a:xfrm>
            <a:off x="445885" y="326175"/>
            <a:ext cx="7782703" cy="646331"/>
          </a:xfrm>
          <a:prstGeom prst="rect">
            <a:avLst/>
          </a:prstGeom>
        </p:spPr>
        <p:txBody>
          <a:bodyPr wrap="square">
            <a:spAutoFit/>
          </a:bodyPr>
          <a:lstStyle/>
          <a:p>
            <a:r>
              <a:rPr lang="sv-SE" sz="3600" dirty="0" smtClean="0">
                <a:solidFill>
                  <a:srgbClr val="FFFFFF"/>
                </a:solidFill>
                <a:latin typeface="Zurich BT" panose="020B0603020202030204" pitchFamily="34" charset="0"/>
              </a:rPr>
              <a:t>Kopsavilkums|</a:t>
            </a:r>
            <a:r>
              <a:rPr lang="lv-LV" sz="2000" dirty="0" smtClean="0">
                <a:solidFill>
                  <a:srgbClr val="FFFFFF"/>
                </a:solidFill>
                <a:latin typeface="Zurich BT" panose="020B0603020202030204" pitchFamily="34" charset="0"/>
              </a:rPr>
              <a:t>Vērsies </a:t>
            </a:r>
            <a:r>
              <a:rPr lang="lv-LV" sz="2000" dirty="0">
                <a:solidFill>
                  <a:srgbClr val="FFFFFF"/>
                </a:solidFill>
                <a:latin typeface="Zurich BT" panose="020B0603020202030204" pitchFamily="34" charset="0"/>
              </a:rPr>
              <a:t>pie konkrētas mērķauditorijas</a:t>
            </a:r>
            <a:endParaRPr lang="sv-SE" sz="2000" dirty="0">
              <a:solidFill>
                <a:srgbClr val="FFFFFF"/>
              </a:solidFill>
              <a:latin typeface="Zurich BT" panose="020B0603020202030204" pitchFamily="34" charset="0"/>
            </a:endParaRPr>
          </a:p>
        </p:txBody>
      </p:sp>
      <p:sp>
        <p:nvSpPr>
          <p:cNvPr id="4" name="Rektangel 3"/>
          <p:cNvSpPr/>
          <p:nvPr/>
        </p:nvSpPr>
        <p:spPr>
          <a:xfrm>
            <a:off x="445885" y="1571183"/>
            <a:ext cx="7782704" cy="1077218"/>
          </a:xfrm>
          <a:prstGeom prst="rect">
            <a:avLst/>
          </a:prstGeom>
        </p:spPr>
        <p:txBody>
          <a:bodyPr wrap="square">
            <a:spAutoFit/>
          </a:bodyPr>
          <a:lstStyle/>
          <a:p>
            <a:r>
              <a:rPr lang="lv-LV" sz="1600" dirty="0">
                <a:latin typeface="Zurich BT" panose="020B0603020202030204" pitchFamily="34" charset="0"/>
              </a:rPr>
              <a:t>Šis propagandas paņēmiens var mēģināt vērsties pie jums kā piederīgiem ģimenei vai konkrētai etniskajai grupai, vai izmantot jūsu darbu, intereses, vērtības vai nākotnes ieceres. Šāda propaganda cenšas iedarbināt vispārcilvēciskas ilgas būt mīlētam, izjust kopību, tikt pamanītam u.tml. </a:t>
            </a:r>
            <a:endParaRPr lang="sv-SE" sz="1600" dirty="0">
              <a:latin typeface="Zurich BT" panose="020B0603020202030204" pitchFamily="34" charset="0"/>
            </a:endParaRPr>
          </a:p>
        </p:txBody>
      </p:sp>
    </p:spTree>
    <p:extLst>
      <p:ext uri="{BB962C8B-B14F-4D97-AF65-F5344CB8AC3E}">
        <p14:creationId xmlns:p14="http://schemas.microsoft.com/office/powerpoint/2010/main" val="1308467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065" y="-72642"/>
            <a:ext cx="9191065" cy="5197288"/>
          </a:xfrm>
          <a:prstGeom prst="rect">
            <a:avLst/>
          </a:prstGeom>
          <a:solidFill>
            <a:srgbClr val="FFD70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ktangel 2"/>
          <p:cNvSpPr/>
          <p:nvPr/>
        </p:nvSpPr>
        <p:spPr>
          <a:xfrm>
            <a:off x="-47065" y="1052129"/>
            <a:ext cx="9181638" cy="2834622"/>
          </a:xfrm>
          <a:prstGeom prst="rect">
            <a:avLst/>
          </a:prstGeom>
        </p:spPr>
        <p:txBody>
          <a:bodyPr wrap="square">
            <a:spAutoFit/>
          </a:bodyPr>
          <a:lstStyle/>
          <a:p>
            <a:pPr algn="ctr">
              <a:lnSpc>
                <a:spcPct val="90000"/>
              </a:lnSpc>
            </a:pPr>
            <a:r>
              <a:rPr lang="lv-LV" sz="6600" b="1" spc="200" dirty="0" smtClean="0">
                <a:solidFill>
                  <a:schemeClr val="bg1"/>
                </a:solidFill>
                <a:latin typeface="Zurich BT" panose="020B0603020202030204" pitchFamily="34" charset="0"/>
                <a:cs typeface="TitilliumText22L Regular"/>
              </a:rPr>
              <a:t>ATKĀRTO IDEJU</a:t>
            </a:r>
            <a:r>
              <a:rPr lang="sv-SE" sz="6600" b="1" spc="200" dirty="0" smtClean="0">
                <a:solidFill>
                  <a:schemeClr val="bg1"/>
                </a:solidFill>
                <a:latin typeface="Zurich BT" panose="020B0603020202030204" pitchFamily="34" charset="0"/>
                <a:cs typeface="TitilliumText22L Regular"/>
              </a:rPr>
              <a:t>, </a:t>
            </a:r>
            <a:r>
              <a:rPr lang="lv-LV" sz="6600" b="1" spc="200" dirty="0" smtClean="0">
                <a:solidFill>
                  <a:schemeClr val="bg1"/>
                </a:solidFill>
                <a:latin typeface="Zurich BT" panose="020B0603020202030204" pitchFamily="34" charset="0"/>
                <a:cs typeface="TitilliumText22L Regular"/>
              </a:rPr>
              <a:t>PRIEKŠSTATU</a:t>
            </a:r>
            <a:r>
              <a:rPr lang="sv-SE" sz="6600" b="1" spc="200" dirty="0" smtClean="0">
                <a:solidFill>
                  <a:schemeClr val="bg1"/>
                </a:solidFill>
                <a:latin typeface="Zurich BT" panose="020B0603020202030204" pitchFamily="34" charset="0"/>
                <a:cs typeface="TitilliumText22L Regular"/>
              </a:rPr>
              <a:t> </a:t>
            </a:r>
            <a:r>
              <a:rPr lang="sv-SE" sz="6600" b="1" spc="200" dirty="0">
                <a:solidFill>
                  <a:schemeClr val="bg1"/>
                </a:solidFill>
                <a:latin typeface="Zurich BT" panose="020B0603020202030204" pitchFamily="34" charset="0"/>
                <a:cs typeface="TitilliumText22L Regular"/>
              </a:rPr>
              <a:t/>
            </a:r>
            <a:br>
              <a:rPr lang="sv-SE" sz="6600" b="1" spc="200" dirty="0">
                <a:solidFill>
                  <a:schemeClr val="bg1"/>
                </a:solidFill>
                <a:latin typeface="Zurich BT" panose="020B0603020202030204" pitchFamily="34" charset="0"/>
                <a:cs typeface="TitilliumText22L Regular"/>
              </a:rPr>
            </a:br>
            <a:r>
              <a:rPr lang="lv-LV" sz="6600" b="1" spc="200" dirty="0" smtClean="0">
                <a:solidFill>
                  <a:schemeClr val="bg1"/>
                </a:solidFill>
                <a:latin typeface="Zurich BT" panose="020B0603020202030204" pitchFamily="34" charset="0"/>
                <a:cs typeface="TitilliumText22L Regular"/>
              </a:rPr>
              <a:t>VAI VĒSTĪJUMU</a:t>
            </a:r>
            <a:endParaRPr lang="sv-SE" sz="6600" b="1" spc="200" dirty="0">
              <a:solidFill>
                <a:schemeClr val="bg1"/>
              </a:solidFill>
              <a:latin typeface="Zurich BT" panose="020B0603020202030204" pitchFamily="34" charset="0"/>
              <a:cs typeface="TitilliumText22L Regular"/>
            </a:endParaRPr>
          </a:p>
        </p:txBody>
      </p:sp>
      <p:cxnSp>
        <p:nvCxnSpPr>
          <p:cNvPr id="6" name="Straight Connector 5"/>
          <p:cNvCxnSpPr/>
          <p:nvPr/>
        </p:nvCxnSpPr>
        <p:spPr>
          <a:xfrm>
            <a:off x="886120" y="1950414"/>
            <a:ext cx="7277492"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1771650" y="2845960"/>
            <a:ext cx="546190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1559379" y="3750933"/>
            <a:ext cx="6033407" cy="0"/>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043402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objekt 14" descr="shutterstock_405436153.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02970" y="2132053"/>
            <a:ext cx="2025894" cy="3038842"/>
          </a:xfrm>
          <a:prstGeom prst="rect">
            <a:avLst/>
          </a:prstGeom>
        </p:spPr>
      </p:pic>
      <p:pic>
        <p:nvPicPr>
          <p:cNvPr id="18" name="Bildobjekt 17" descr="shutterstock_405436153.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56961" y="1215298"/>
            <a:ext cx="2025894" cy="3038842"/>
          </a:xfrm>
          <a:prstGeom prst="rect">
            <a:avLst/>
          </a:prstGeom>
        </p:spPr>
      </p:pic>
      <p:sp>
        <p:nvSpPr>
          <p:cNvPr id="19" name="Rektangel 18"/>
          <p:cNvSpPr/>
          <p:nvPr/>
        </p:nvSpPr>
        <p:spPr>
          <a:xfrm rot="198078">
            <a:off x="6016034" y="1475605"/>
            <a:ext cx="2029098" cy="954107"/>
          </a:xfrm>
          <a:prstGeom prst="rect">
            <a:avLst/>
          </a:prstGeom>
        </p:spPr>
        <p:txBody>
          <a:bodyPr wrap="square">
            <a:spAutoFit/>
          </a:bodyPr>
          <a:lstStyle/>
          <a:p>
            <a:pPr algn="ctr"/>
            <a:r>
              <a:rPr lang="lv-LV" sz="4000" b="1" dirty="0">
                <a:solidFill>
                  <a:schemeClr val="bg1"/>
                </a:solidFill>
                <a:latin typeface="Zurich BT" panose="020B0603020202030204" pitchFamily="34" charset="0"/>
              </a:rPr>
              <a:t>Glābiet</a:t>
            </a:r>
            <a:r>
              <a:rPr lang="sv-SE" sz="2400" b="1" dirty="0" smtClean="0">
                <a:solidFill>
                  <a:schemeClr val="bg1"/>
                </a:solidFill>
                <a:latin typeface="Zurich BT" panose="020B0603020202030204" pitchFamily="34" charset="0"/>
              </a:rPr>
              <a:t> </a:t>
            </a:r>
            <a:endParaRPr lang="sv-SE" sz="2400" b="1" dirty="0">
              <a:solidFill>
                <a:schemeClr val="bg1"/>
              </a:solidFill>
              <a:latin typeface="Zurich BT" panose="020B0603020202030204" pitchFamily="34" charset="0"/>
            </a:endParaRPr>
          </a:p>
          <a:p>
            <a:pPr algn="ctr"/>
            <a:r>
              <a:rPr lang="lv-LV" sz="1600" b="1" dirty="0" smtClean="0">
                <a:solidFill>
                  <a:schemeClr val="bg1"/>
                </a:solidFill>
                <a:latin typeface="Zurich BT" panose="020B0603020202030204" pitchFamily="34" charset="0"/>
              </a:rPr>
              <a:t>vidi</a:t>
            </a:r>
            <a:endParaRPr lang="sv-SE" sz="1600" b="1" dirty="0">
              <a:solidFill>
                <a:schemeClr val="bg1"/>
              </a:solidFill>
              <a:latin typeface="Zurich BT" panose="020B0603020202030204" pitchFamily="34" charset="0"/>
            </a:endParaRPr>
          </a:p>
        </p:txBody>
      </p:sp>
      <p:pic>
        <p:nvPicPr>
          <p:cNvPr id="3" name="Bildobjekt 2" descr="shutterstock_388075951.eps"/>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93506" y="2884578"/>
            <a:ext cx="1576517" cy="2364776"/>
          </a:xfrm>
          <a:prstGeom prst="rect">
            <a:avLst/>
          </a:prstGeom>
        </p:spPr>
      </p:pic>
      <p:pic>
        <p:nvPicPr>
          <p:cNvPr id="12" name="Bildobjekt 11" descr="shutterstock_405436153.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67321" y="2569519"/>
            <a:ext cx="1770023" cy="2655035"/>
          </a:xfrm>
          <a:prstGeom prst="rect">
            <a:avLst/>
          </a:prstGeom>
        </p:spPr>
      </p:pic>
      <p:pic>
        <p:nvPicPr>
          <p:cNvPr id="13" name="Bildobjekt 12" descr="shutterstock_426100441.eps"/>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59863" y="2734719"/>
            <a:ext cx="1578724" cy="2614508"/>
          </a:xfrm>
          <a:prstGeom prst="rect">
            <a:avLst/>
          </a:prstGeom>
        </p:spPr>
      </p:pic>
      <p:pic>
        <p:nvPicPr>
          <p:cNvPr id="14" name="Bildobjekt 13" descr="shutterstock_483570562.eps"/>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117172" y="3126689"/>
            <a:ext cx="1688956" cy="2533435"/>
          </a:xfrm>
          <a:prstGeom prst="rect">
            <a:avLst/>
          </a:prstGeom>
        </p:spPr>
      </p:pic>
      <p:sp>
        <p:nvSpPr>
          <p:cNvPr id="2" name="Rektangel 1"/>
          <p:cNvSpPr/>
          <p:nvPr/>
        </p:nvSpPr>
        <p:spPr>
          <a:xfrm>
            <a:off x="299789" y="426156"/>
            <a:ext cx="8709094" cy="1077218"/>
          </a:xfrm>
          <a:prstGeom prst="rect">
            <a:avLst/>
          </a:prstGeom>
        </p:spPr>
        <p:txBody>
          <a:bodyPr wrap="square">
            <a:spAutoFit/>
          </a:bodyPr>
          <a:lstStyle/>
          <a:p>
            <a:r>
              <a:rPr lang="lv-LV" sz="3200" dirty="0" smtClean="0">
                <a:solidFill>
                  <a:srgbClr val="FFFFFF"/>
                </a:solidFill>
                <a:latin typeface="Zurich BT" panose="020B0603020202030204" pitchFamily="34" charset="0"/>
              </a:rPr>
              <a:t>Kā sūtītājs atkārto savu vēstījumu</a:t>
            </a:r>
            <a:r>
              <a:rPr lang="sv-SE" sz="3200" dirty="0" smtClean="0">
                <a:solidFill>
                  <a:srgbClr val="FFFFFF"/>
                </a:solidFill>
                <a:latin typeface="Zurich BT" panose="020B0603020202030204" pitchFamily="34" charset="0"/>
              </a:rPr>
              <a:t>?</a:t>
            </a:r>
            <a:r>
              <a:rPr lang="sv-SE" sz="3200" dirty="0">
                <a:solidFill>
                  <a:srgbClr val="FFFFFF"/>
                </a:solidFill>
                <a:latin typeface="Zurich BT" panose="020B0603020202030204" pitchFamily="34" charset="0"/>
              </a:rPr>
              <a:t/>
            </a:r>
            <a:br>
              <a:rPr lang="sv-SE" sz="3200" dirty="0">
                <a:solidFill>
                  <a:srgbClr val="FFFFFF"/>
                </a:solidFill>
                <a:latin typeface="Zurich BT" panose="020B0603020202030204" pitchFamily="34" charset="0"/>
              </a:rPr>
            </a:br>
            <a:r>
              <a:rPr lang="sv-SE" sz="3200" dirty="0">
                <a:solidFill>
                  <a:srgbClr val="FFFFFF"/>
                </a:solidFill>
                <a:latin typeface="Zurich BT" panose="020B0603020202030204" pitchFamily="34" charset="0"/>
              </a:rPr>
              <a:t>– </a:t>
            </a:r>
            <a:r>
              <a:rPr lang="lv-LV" sz="3200" dirty="0" smtClean="0">
                <a:solidFill>
                  <a:srgbClr val="FFFFFF"/>
                </a:solidFill>
                <a:latin typeface="Zurich BT" panose="020B0603020202030204" pitchFamily="34" charset="0"/>
              </a:rPr>
              <a:t>Savai balsij tikt sadzirdētai</a:t>
            </a:r>
            <a:endParaRPr lang="sv-SE" sz="3200" dirty="0">
              <a:solidFill>
                <a:srgbClr val="FFFFFF"/>
              </a:solidFill>
              <a:latin typeface="Zurich BT" panose="020B0603020202030204" pitchFamily="34" charset="0"/>
            </a:endParaRPr>
          </a:p>
        </p:txBody>
      </p:sp>
      <p:sp>
        <p:nvSpPr>
          <p:cNvPr id="5" name="Platshållare för innehåll 2"/>
          <p:cNvSpPr>
            <a:spLocks noGrp="1"/>
          </p:cNvSpPr>
          <p:nvPr>
            <p:ph idx="1"/>
          </p:nvPr>
        </p:nvSpPr>
        <p:spPr>
          <a:xfrm rot="281299">
            <a:off x="3197529" y="3335449"/>
            <a:ext cx="1493079" cy="576381"/>
          </a:xfrm>
        </p:spPr>
        <p:txBody>
          <a:bodyPr>
            <a:noAutofit/>
          </a:bodyPr>
          <a:lstStyle/>
          <a:p>
            <a:pPr marL="0" indent="0" algn="ctr">
              <a:buNone/>
            </a:pPr>
            <a:r>
              <a:rPr lang="lv-LV" sz="2100" b="1" dirty="0" smtClean="0">
                <a:solidFill>
                  <a:schemeClr val="bg1"/>
                </a:solidFill>
                <a:latin typeface="Zurich BT" panose="020B0603020202030204" pitchFamily="34" charset="0"/>
              </a:rPr>
              <a:t>IENĪSTU SUŅUS!</a:t>
            </a:r>
            <a:endParaRPr lang="sv-SE" sz="2100" b="1" dirty="0">
              <a:solidFill>
                <a:schemeClr val="bg1"/>
              </a:solidFill>
              <a:latin typeface="Zurich BT" panose="020B0603020202030204" pitchFamily="34" charset="0"/>
            </a:endParaRPr>
          </a:p>
        </p:txBody>
      </p:sp>
      <p:sp>
        <p:nvSpPr>
          <p:cNvPr id="6" name="textruta 5"/>
          <p:cNvSpPr txBox="1"/>
          <p:nvPr/>
        </p:nvSpPr>
        <p:spPr>
          <a:xfrm rot="183943">
            <a:off x="161529" y="3141480"/>
            <a:ext cx="1609432" cy="584775"/>
          </a:xfrm>
          <a:prstGeom prst="rect">
            <a:avLst/>
          </a:prstGeom>
          <a:noFill/>
        </p:spPr>
        <p:txBody>
          <a:bodyPr wrap="square" rtlCol="0">
            <a:spAutoFit/>
          </a:bodyPr>
          <a:lstStyle/>
          <a:p>
            <a:pPr algn="ctr"/>
            <a:r>
              <a:rPr lang="lv-LV" sz="1600" b="1" dirty="0" smtClean="0">
                <a:solidFill>
                  <a:schemeClr val="bg1"/>
                </a:solidFill>
                <a:latin typeface="Zurich BT" panose="020B0603020202030204" pitchFamily="34" charset="0"/>
              </a:rPr>
              <a:t>Apturiet piesārņojumu!</a:t>
            </a:r>
            <a:endParaRPr lang="sv-SE" sz="1600" b="1" dirty="0">
              <a:solidFill>
                <a:schemeClr val="bg1"/>
              </a:solidFill>
              <a:latin typeface="Zurich BT" panose="020B0603020202030204" pitchFamily="34" charset="0"/>
            </a:endParaRPr>
          </a:p>
        </p:txBody>
      </p:sp>
      <p:sp>
        <p:nvSpPr>
          <p:cNvPr id="7" name="textruta 6"/>
          <p:cNvSpPr txBox="1"/>
          <p:nvPr/>
        </p:nvSpPr>
        <p:spPr>
          <a:xfrm rot="165027">
            <a:off x="1672088" y="2849613"/>
            <a:ext cx="1620062" cy="584775"/>
          </a:xfrm>
          <a:prstGeom prst="rect">
            <a:avLst/>
          </a:prstGeom>
          <a:noFill/>
        </p:spPr>
        <p:txBody>
          <a:bodyPr wrap="square" rtlCol="0">
            <a:spAutoFit/>
          </a:bodyPr>
          <a:lstStyle/>
          <a:p>
            <a:pPr algn="ctr"/>
            <a:r>
              <a:rPr lang="lv-LV" sz="1600" b="1" dirty="0" smtClean="0">
                <a:solidFill>
                  <a:schemeClr val="bg1"/>
                </a:solidFill>
                <a:latin typeface="Zurich BT" panose="020B0603020202030204" pitchFamily="34" charset="0"/>
              </a:rPr>
              <a:t>Nost ar valdību!</a:t>
            </a:r>
            <a:endParaRPr lang="sv-SE" sz="1600" b="1" dirty="0">
              <a:solidFill>
                <a:schemeClr val="bg1"/>
              </a:solidFill>
              <a:latin typeface="Zurich BT" panose="020B0603020202030204" pitchFamily="34" charset="0"/>
            </a:endParaRPr>
          </a:p>
        </p:txBody>
      </p:sp>
      <p:sp>
        <p:nvSpPr>
          <p:cNvPr id="8" name="textruta 7"/>
          <p:cNvSpPr txBox="1"/>
          <p:nvPr/>
        </p:nvSpPr>
        <p:spPr>
          <a:xfrm>
            <a:off x="7761930" y="2856031"/>
            <a:ext cx="1487221" cy="830997"/>
          </a:xfrm>
          <a:prstGeom prst="rect">
            <a:avLst/>
          </a:prstGeom>
          <a:noFill/>
        </p:spPr>
        <p:txBody>
          <a:bodyPr wrap="square" rtlCol="0">
            <a:spAutoFit/>
          </a:bodyPr>
          <a:lstStyle/>
          <a:p>
            <a:r>
              <a:rPr lang="lv-LV" sz="1600" b="1" dirty="0" smtClean="0">
                <a:solidFill>
                  <a:schemeClr val="bg1"/>
                </a:solidFill>
                <a:latin typeface="Zurich BT" panose="020B0603020202030204" pitchFamily="34" charset="0"/>
              </a:rPr>
              <a:t>Padariet mūsu ielas drošas…</a:t>
            </a:r>
            <a:endParaRPr lang="sv-SE" sz="1600" b="1" dirty="0">
              <a:solidFill>
                <a:schemeClr val="bg1"/>
              </a:solidFill>
              <a:latin typeface="Zurich BT" panose="020B0603020202030204" pitchFamily="34" charset="0"/>
            </a:endParaRPr>
          </a:p>
        </p:txBody>
      </p:sp>
      <p:sp>
        <p:nvSpPr>
          <p:cNvPr id="10" name="Rektangel 9"/>
          <p:cNvSpPr/>
          <p:nvPr/>
        </p:nvSpPr>
        <p:spPr>
          <a:xfrm rot="198078">
            <a:off x="4162043" y="2477064"/>
            <a:ext cx="2029098" cy="830997"/>
          </a:xfrm>
          <a:prstGeom prst="rect">
            <a:avLst/>
          </a:prstGeom>
        </p:spPr>
        <p:txBody>
          <a:bodyPr wrap="square">
            <a:spAutoFit/>
          </a:bodyPr>
          <a:lstStyle/>
          <a:p>
            <a:pPr algn="ctr"/>
            <a:r>
              <a:rPr lang="lv-LV" sz="3000" b="1" dirty="0" smtClean="0">
                <a:solidFill>
                  <a:schemeClr val="bg1"/>
                </a:solidFill>
                <a:latin typeface="Zurich BT" panose="020B0603020202030204" pitchFamily="34" charset="0"/>
              </a:rPr>
              <a:t>Glābiet</a:t>
            </a:r>
            <a:r>
              <a:rPr lang="sv-SE" b="1" dirty="0" smtClean="0">
                <a:solidFill>
                  <a:schemeClr val="bg1"/>
                </a:solidFill>
                <a:latin typeface="Zurich BT" panose="020B0603020202030204" pitchFamily="34" charset="0"/>
              </a:rPr>
              <a:t> </a:t>
            </a:r>
            <a:r>
              <a:rPr lang="lv-LV" b="1" dirty="0" smtClean="0">
                <a:solidFill>
                  <a:schemeClr val="bg1"/>
                </a:solidFill>
                <a:latin typeface="Zurich BT" panose="020B0603020202030204" pitchFamily="34" charset="0"/>
              </a:rPr>
              <a:t>vidi</a:t>
            </a:r>
            <a:endParaRPr lang="sv-SE" b="1" dirty="0">
              <a:solidFill>
                <a:schemeClr val="bg1"/>
              </a:solidFill>
              <a:latin typeface="Zurich BT" panose="020B0603020202030204" pitchFamily="34" charset="0"/>
            </a:endParaRPr>
          </a:p>
          <a:p>
            <a:pPr algn="ctr"/>
            <a:endParaRPr lang="sv-SE" b="1" dirty="0">
              <a:latin typeface="Zurich BT" panose="020B0603020202030204" pitchFamily="34" charset="0"/>
            </a:endParaRPr>
          </a:p>
        </p:txBody>
      </p:sp>
      <p:pic>
        <p:nvPicPr>
          <p:cNvPr id="16" name="Bildobjekt 15" descr="shutterstock_405436153.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97345" y="3219241"/>
            <a:ext cx="2025894" cy="3038842"/>
          </a:xfrm>
          <a:prstGeom prst="rect">
            <a:avLst/>
          </a:prstGeom>
        </p:spPr>
      </p:pic>
      <p:sp>
        <p:nvSpPr>
          <p:cNvPr id="17" name="Rektangel 16"/>
          <p:cNvSpPr/>
          <p:nvPr/>
        </p:nvSpPr>
        <p:spPr>
          <a:xfrm rot="198078">
            <a:off x="5756418" y="3595163"/>
            <a:ext cx="2029098" cy="861774"/>
          </a:xfrm>
          <a:prstGeom prst="rect">
            <a:avLst/>
          </a:prstGeom>
        </p:spPr>
        <p:txBody>
          <a:bodyPr wrap="square">
            <a:spAutoFit/>
          </a:bodyPr>
          <a:lstStyle/>
          <a:p>
            <a:pPr algn="ctr"/>
            <a:r>
              <a:rPr lang="lv-LV" sz="3000" b="1" dirty="0" smtClean="0">
                <a:solidFill>
                  <a:schemeClr val="bg1"/>
                </a:solidFill>
                <a:latin typeface="Zurich BT" panose="020B0603020202030204" pitchFamily="34" charset="0"/>
              </a:rPr>
              <a:t>Glābiet</a:t>
            </a:r>
            <a:r>
              <a:rPr lang="lv-LV" sz="3200" b="1" dirty="0" smtClean="0">
                <a:solidFill>
                  <a:schemeClr val="bg1"/>
                </a:solidFill>
                <a:latin typeface="Zurich BT" panose="020B0603020202030204" pitchFamily="34" charset="0"/>
              </a:rPr>
              <a:t> </a:t>
            </a:r>
            <a:r>
              <a:rPr lang="lv-LV" sz="2000" b="1" dirty="0" smtClean="0">
                <a:solidFill>
                  <a:schemeClr val="bg1"/>
                </a:solidFill>
                <a:latin typeface="Zurich BT" panose="020B0603020202030204" pitchFamily="34" charset="0"/>
              </a:rPr>
              <a:t>vidi</a:t>
            </a:r>
            <a:endParaRPr lang="sv-SE" sz="2000" b="1" dirty="0">
              <a:solidFill>
                <a:schemeClr val="bg1"/>
              </a:solidFill>
              <a:latin typeface="Zurich BT" panose="020B0603020202030204" pitchFamily="34" charset="0"/>
            </a:endParaRPr>
          </a:p>
          <a:p>
            <a:pPr algn="ctr"/>
            <a:endParaRPr lang="sv-SE" b="1" dirty="0">
              <a:latin typeface="Zurich BT" panose="020B0603020202030204" pitchFamily="34" charset="0"/>
            </a:endParaRPr>
          </a:p>
        </p:txBody>
      </p:sp>
    </p:spTree>
    <p:extLst>
      <p:ext uri="{BB962C8B-B14F-4D97-AF65-F5344CB8AC3E}">
        <p14:creationId xmlns:p14="http://schemas.microsoft.com/office/powerpoint/2010/main" val="31702661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0649" y="2476493"/>
            <a:ext cx="3311757" cy="2199600"/>
          </a:xfrm>
          <a:prstGeom prst="rect">
            <a:avLst/>
          </a:prstGeom>
        </p:spPr>
      </p:pic>
      <p:pic>
        <p:nvPicPr>
          <p:cNvPr id="6" name="Bildobjekt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24400" y="590844"/>
            <a:ext cx="2753834" cy="1631469"/>
          </a:xfrm>
          <a:prstGeom prst="rect">
            <a:avLst/>
          </a:prstGeom>
          <a:ln>
            <a:noFill/>
          </a:ln>
          <a:effectLst>
            <a:outerShdw blurRad="292100" dist="139700" dir="2700000" algn="tl" rotWithShape="0">
              <a:srgbClr val="333333">
                <a:alpha val="65000"/>
              </a:srgbClr>
            </a:outerShdw>
          </a:effectLst>
        </p:spPr>
      </p:pic>
      <p:pic>
        <p:nvPicPr>
          <p:cNvPr id="7" name="Bildobjekt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09244" y="591815"/>
            <a:ext cx="2553161" cy="1631469"/>
          </a:xfrm>
          <a:prstGeom prst="rect">
            <a:avLst/>
          </a:prstGeom>
          <a:ln>
            <a:noFill/>
          </a:ln>
          <a:effectLst>
            <a:outerShdw blurRad="292100" dist="139700" dir="2700000" algn="tl" rotWithShape="0">
              <a:srgbClr val="333333">
                <a:alpha val="65000"/>
              </a:srgbClr>
            </a:outerShdw>
          </a:effectLst>
        </p:spPr>
      </p:pic>
      <p:pic>
        <p:nvPicPr>
          <p:cNvPr id="9" name="Bildobjekt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38572" y="590844"/>
            <a:ext cx="2445981" cy="1631469"/>
          </a:xfrm>
          <a:prstGeom prst="rect">
            <a:avLst/>
          </a:prstGeom>
          <a:ln>
            <a:noFill/>
          </a:ln>
          <a:effectLst>
            <a:outerShdw blurRad="292100" dist="139700" dir="2700000" algn="tl" rotWithShape="0">
              <a:srgbClr val="333333">
                <a:alpha val="65000"/>
              </a:srgbClr>
            </a:outerShdw>
          </a:effectLst>
        </p:spPr>
      </p:pic>
      <p:pic>
        <p:nvPicPr>
          <p:cNvPr id="10" name="Bildobjekt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98881" y="2476493"/>
            <a:ext cx="1466190" cy="2199600"/>
          </a:xfrm>
          <a:prstGeom prst="rect">
            <a:avLst/>
          </a:prstGeom>
        </p:spPr>
      </p:pic>
      <p:pic>
        <p:nvPicPr>
          <p:cNvPr id="15" name="Bildobjekt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4400" y="2486261"/>
            <a:ext cx="3299400" cy="2199600"/>
          </a:xfrm>
          <a:prstGeom prst="rect">
            <a:avLst/>
          </a:prstGeom>
        </p:spPr>
      </p:pic>
    </p:spTree>
    <p:extLst>
      <p:ext uri="{BB962C8B-B14F-4D97-AF65-F5344CB8AC3E}">
        <p14:creationId xmlns:p14="http://schemas.microsoft.com/office/powerpoint/2010/main" val="12519387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tshållare för innehåll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28590" y="623411"/>
            <a:ext cx="2208251" cy="1403478"/>
          </a:xfrm>
          <a:prstGeom prst="rect">
            <a:avLst/>
          </a:prstGeom>
          <a:ln>
            <a:noFill/>
          </a:ln>
          <a:effectLst>
            <a:outerShdw blurRad="292100" dist="139700" dir="2700000" algn="tl" rotWithShape="0">
              <a:srgbClr val="333333">
                <a:alpha val="65000"/>
              </a:srgbClr>
            </a:outerShdw>
          </a:effectLst>
        </p:spPr>
      </p:pic>
      <p:pic>
        <p:nvPicPr>
          <p:cNvPr id="11" name="Bildobjekt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61708" y="623411"/>
            <a:ext cx="1962906" cy="1403478"/>
          </a:xfrm>
          <a:prstGeom prst="rect">
            <a:avLst/>
          </a:prstGeom>
          <a:ln>
            <a:noFill/>
          </a:ln>
          <a:effectLst>
            <a:outerShdw blurRad="292100" dist="139700" dir="2700000" algn="tl" rotWithShape="0">
              <a:srgbClr val="333333">
                <a:alpha val="65000"/>
              </a:srgbClr>
            </a:outerShdw>
          </a:effectLst>
        </p:spPr>
      </p:pic>
      <p:pic>
        <p:nvPicPr>
          <p:cNvPr id="12" name="Bildobjekt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46678" y="623410"/>
            <a:ext cx="2713989" cy="1840085"/>
          </a:xfrm>
          <a:prstGeom prst="rect">
            <a:avLst/>
          </a:prstGeom>
          <a:ln>
            <a:noFill/>
          </a:ln>
          <a:effectLst>
            <a:outerShdw blurRad="292100" dist="139700" dir="2700000" algn="tl" rotWithShape="0">
              <a:srgbClr val="333333">
                <a:alpha val="65000"/>
              </a:srgbClr>
            </a:outerShdw>
          </a:effectLst>
        </p:spPr>
      </p:pic>
      <p:pic>
        <p:nvPicPr>
          <p:cNvPr id="13" name="Bildobjekt 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8590" y="2247295"/>
            <a:ext cx="3440337" cy="2294704"/>
          </a:xfrm>
          <a:prstGeom prst="rect">
            <a:avLst/>
          </a:prstGeom>
          <a:ln>
            <a:noFill/>
          </a:ln>
          <a:effectLst>
            <a:outerShdw blurRad="292100" dist="139700" dir="2700000" algn="tl" rotWithShape="0">
              <a:srgbClr val="333333">
                <a:alpha val="65000"/>
              </a:srgbClr>
            </a:outerShdw>
          </a:effectLst>
        </p:spPr>
      </p:pic>
      <p:pic>
        <p:nvPicPr>
          <p:cNvPr id="14" name="Bildobjekt 1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46679" y="2728413"/>
            <a:ext cx="2713988" cy="1810231"/>
          </a:xfrm>
          <a:prstGeom prst="rect">
            <a:avLst/>
          </a:prstGeom>
          <a:ln>
            <a:noFill/>
          </a:ln>
          <a:effectLst>
            <a:outerShdw blurRad="292100" dist="139700" dir="2700000" algn="tl" rotWithShape="0">
              <a:srgbClr val="333333">
                <a:alpha val="65000"/>
              </a:srgbClr>
            </a:outerShdw>
          </a:effectLst>
        </p:spPr>
      </p:pic>
      <p:pic>
        <p:nvPicPr>
          <p:cNvPr id="15" name="Bildobjekt 14"/>
          <p:cNvPicPr>
            <a:picLocks noChangeAspect="1"/>
          </p:cNvPicPr>
          <p:nvPr/>
        </p:nvPicPr>
        <p:blipFill>
          <a:blip r:embed="rId8"/>
          <a:stretch>
            <a:fillRect/>
          </a:stretch>
        </p:blipFill>
        <p:spPr>
          <a:xfrm>
            <a:off x="4455578" y="2247295"/>
            <a:ext cx="769036" cy="22947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203789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youtube.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21239" y="1018113"/>
            <a:ext cx="3046129" cy="2022798"/>
          </a:xfrm>
          <a:prstGeom prst="rect">
            <a:avLst/>
          </a:prstGeom>
          <a:ln>
            <a:noFill/>
          </a:ln>
          <a:effectLst>
            <a:outerShdw blurRad="292100" dist="139700" dir="2700000" algn="tl" rotWithShape="0">
              <a:srgbClr val="333333">
                <a:alpha val="65000"/>
              </a:srgbClr>
            </a:outerShdw>
          </a:effectLst>
        </p:spPr>
      </p:pic>
      <p:pic>
        <p:nvPicPr>
          <p:cNvPr id="3" name="Bildobjekt 2" descr="facebook.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3538" y="1018113"/>
            <a:ext cx="3586753" cy="2430912"/>
          </a:xfrm>
          <a:prstGeom prst="rect">
            <a:avLst/>
          </a:prstGeom>
          <a:ln>
            <a:noFill/>
          </a:ln>
          <a:effectLst>
            <a:outerShdw blurRad="292100" dist="139700" dir="2700000" algn="tl" rotWithShape="0">
              <a:srgbClr val="333333">
                <a:alpha val="65000"/>
              </a:srgbClr>
            </a:outerShdw>
          </a:effectLst>
        </p:spPr>
      </p:pic>
      <p:sp>
        <p:nvSpPr>
          <p:cNvPr id="2" name="Rektangel 1"/>
          <p:cNvSpPr/>
          <p:nvPr/>
        </p:nvSpPr>
        <p:spPr>
          <a:xfrm>
            <a:off x="0" y="265279"/>
            <a:ext cx="9144000" cy="584776"/>
          </a:xfrm>
          <a:prstGeom prst="rect">
            <a:avLst/>
          </a:prstGeom>
        </p:spPr>
        <p:txBody>
          <a:bodyPr wrap="square">
            <a:spAutoFit/>
          </a:bodyPr>
          <a:lstStyle/>
          <a:p>
            <a:pPr algn="ctr"/>
            <a:r>
              <a:rPr lang="lv-LV" sz="3200" dirty="0" smtClean="0">
                <a:solidFill>
                  <a:srgbClr val="FFFFFF"/>
                </a:solidFill>
                <a:latin typeface="Zurich BT" panose="020B0603020202030204" pitchFamily="34" charset="0"/>
              </a:rPr>
              <a:t>N</a:t>
            </a:r>
            <a:r>
              <a:rPr lang="sv-SE" sz="3200" dirty="0" smtClean="0">
                <a:solidFill>
                  <a:srgbClr val="FFFFFF"/>
                </a:solidFill>
                <a:latin typeface="Zurich BT" panose="020B0603020202030204" pitchFamily="34" charset="0"/>
              </a:rPr>
              <a:t>osēšanās </a:t>
            </a:r>
            <a:r>
              <a:rPr lang="sv-SE" sz="3200" dirty="0">
                <a:solidFill>
                  <a:srgbClr val="FFFFFF"/>
                </a:solidFill>
                <a:latin typeface="Zurich BT" panose="020B0603020202030204" pitchFamily="34" charset="0"/>
              </a:rPr>
              <a:t>uz </a:t>
            </a:r>
            <a:r>
              <a:rPr lang="sv-SE" sz="3200" dirty="0" smtClean="0">
                <a:solidFill>
                  <a:srgbClr val="FFFFFF"/>
                </a:solidFill>
                <a:latin typeface="Zurich BT" panose="020B0603020202030204" pitchFamily="34" charset="0"/>
              </a:rPr>
              <a:t>Mēness</a:t>
            </a:r>
            <a:r>
              <a:rPr lang="lv-LV" sz="3200" dirty="0" smtClean="0">
                <a:solidFill>
                  <a:srgbClr val="FFFFFF"/>
                </a:solidFill>
                <a:latin typeface="Zurich BT" panose="020B0603020202030204" pitchFamily="34" charset="0"/>
              </a:rPr>
              <a:t> ir neīsta!</a:t>
            </a:r>
            <a:endParaRPr lang="sv-SE" sz="3200" dirty="0">
              <a:solidFill>
                <a:srgbClr val="FFFFFF"/>
              </a:solidFill>
              <a:latin typeface="Zurich BT" panose="020B0603020202030204" pitchFamily="34" charset="0"/>
            </a:endParaRPr>
          </a:p>
        </p:txBody>
      </p:sp>
      <p:pic>
        <p:nvPicPr>
          <p:cNvPr id="6" name="Bildobjekt 5" descr="facebook.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8045" y="864348"/>
            <a:ext cx="445677" cy="445677"/>
          </a:xfrm>
          <a:prstGeom prst="rect">
            <a:avLst/>
          </a:prstGeom>
        </p:spPr>
      </p:pic>
      <p:pic>
        <p:nvPicPr>
          <p:cNvPr id="9" name="Bildobjekt 8" descr="youtube.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73976" y="848982"/>
            <a:ext cx="445677" cy="445677"/>
          </a:xfrm>
          <a:prstGeom prst="rect">
            <a:avLst/>
          </a:prstGeom>
        </p:spPr>
      </p:pic>
      <p:pic>
        <p:nvPicPr>
          <p:cNvPr id="4" name="Bildobjekt 3" descr="twitter.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267250" y="2837277"/>
            <a:ext cx="3222664" cy="1971231"/>
          </a:xfrm>
          <a:prstGeom prst="rect">
            <a:avLst/>
          </a:prstGeom>
          <a:ln>
            <a:noFill/>
          </a:ln>
          <a:effectLst>
            <a:outerShdw blurRad="292100" dist="139700" dir="2700000" algn="tl" rotWithShape="0">
              <a:srgbClr val="333333">
                <a:alpha val="65000"/>
              </a:srgbClr>
            </a:outerShdw>
          </a:effectLst>
        </p:spPr>
      </p:pic>
      <p:pic>
        <p:nvPicPr>
          <p:cNvPr id="8" name="Bildobjekt 7" descr="twitter.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032651" y="4040467"/>
            <a:ext cx="445677" cy="445677"/>
          </a:xfrm>
          <a:prstGeom prst="rect">
            <a:avLst/>
          </a:prstGeom>
        </p:spPr>
      </p:pic>
      <p:pic>
        <p:nvPicPr>
          <p:cNvPr id="12" name="Bildobjekt 11" descr="shutterstock_313435052.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92182" y="3689446"/>
            <a:ext cx="1130501" cy="1147717"/>
          </a:xfrm>
          <a:prstGeom prst="rect">
            <a:avLst/>
          </a:prstGeom>
          <a:solidFill>
            <a:srgbClr val="FFFFFF">
              <a:shade val="85000"/>
            </a:srgbClr>
          </a:solidFill>
          <a:ln w="38100" cap="sq" cmpd="sng">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Bildobjekt 12" descr="shutterstock_313435067.jp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462262" y="3797729"/>
            <a:ext cx="1126721" cy="1126721"/>
          </a:xfrm>
          <a:prstGeom prst="rect">
            <a:avLst/>
          </a:prstGeom>
          <a:solidFill>
            <a:srgbClr val="FFFFFF">
              <a:shade val="85000"/>
            </a:srgbClr>
          </a:solidFill>
          <a:ln w="38100" cap="sq" cmpd="sng">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Bildobjekt 9" descr="instagram.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204075" y="4396789"/>
            <a:ext cx="445677" cy="445677"/>
          </a:xfrm>
          <a:prstGeom prst="rect">
            <a:avLst/>
          </a:prstGeom>
        </p:spPr>
      </p:pic>
    </p:spTree>
    <p:extLst>
      <p:ext uri="{BB962C8B-B14F-4D97-AF65-F5344CB8AC3E}">
        <p14:creationId xmlns:p14="http://schemas.microsoft.com/office/powerpoint/2010/main" val="2859903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9182" y="870550"/>
            <a:ext cx="3524400" cy="3524400"/>
          </a:xfrm>
          <a:prstGeom prst="rect">
            <a:avLst/>
          </a:prstGeom>
        </p:spPr>
      </p:pic>
      <p:pic>
        <p:nvPicPr>
          <p:cNvPr id="3" name="Bildobjekt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7068" y="870550"/>
            <a:ext cx="2022588" cy="2466570"/>
          </a:xfrm>
          <a:prstGeom prst="rect">
            <a:avLst/>
          </a:prstGeom>
          <a:ln>
            <a:noFill/>
          </a:ln>
          <a:effectLst>
            <a:outerShdw blurRad="292100" dist="139700" dir="2700000" algn="tl" rotWithShape="0">
              <a:srgbClr val="333333">
                <a:alpha val="65000"/>
              </a:srgbClr>
            </a:outerShdw>
          </a:effectLst>
        </p:spPr>
      </p:pic>
      <p:graphicFrame>
        <p:nvGraphicFramePr>
          <p:cNvPr id="5" name="Diagram 4"/>
          <p:cNvGraphicFramePr/>
          <p:nvPr>
            <p:extLst>
              <p:ext uri="{D42A27DB-BD31-4B8C-83A1-F6EECF244321}">
                <p14:modId xmlns:p14="http://schemas.microsoft.com/office/powerpoint/2010/main" val="2270510548"/>
              </p:ext>
            </p:extLst>
          </p:nvPr>
        </p:nvGraphicFramePr>
        <p:xfrm>
          <a:off x="1378811" y="2392774"/>
          <a:ext cx="3820421" cy="233562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1430566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422735" y="330098"/>
            <a:ext cx="7782703" cy="646331"/>
          </a:xfrm>
          <a:prstGeom prst="rect">
            <a:avLst/>
          </a:prstGeom>
        </p:spPr>
        <p:txBody>
          <a:bodyPr wrap="square">
            <a:spAutoFit/>
          </a:bodyPr>
          <a:lstStyle/>
          <a:p>
            <a:r>
              <a:rPr lang="en-GB" sz="3600" dirty="0" err="1">
                <a:latin typeface="Zurich BT" panose="020B0603020202030204" pitchFamily="34" charset="0"/>
              </a:rPr>
              <a:t>Kopsavilkums</a:t>
            </a:r>
            <a:r>
              <a:rPr lang="sv-SE" sz="3600" dirty="0" smtClean="0">
                <a:solidFill>
                  <a:srgbClr val="FFFFFF"/>
                </a:solidFill>
                <a:latin typeface="Zurich BT" panose="020B0603020202030204" pitchFamily="34" charset="0"/>
              </a:rPr>
              <a:t>|</a:t>
            </a:r>
            <a:r>
              <a:rPr lang="en-GB" sz="2000" dirty="0" err="1">
                <a:latin typeface="Zurich BT" panose="020B0603020202030204" pitchFamily="34" charset="0"/>
              </a:rPr>
              <a:t>Atkārto</a:t>
            </a:r>
            <a:r>
              <a:rPr lang="en-GB" sz="2000" dirty="0">
                <a:latin typeface="Zurich BT" panose="020B0603020202030204" pitchFamily="34" charset="0"/>
              </a:rPr>
              <a:t> </a:t>
            </a:r>
            <a:r>
              <a:rPr lang="en-GB" sz="2000" dirty="0" err="1">
                <a:latin typeface="Zurich BT" panose="020B0603020202030204" pitchFamily="34" charset="0"/>
              </a:rPr>
              <a:t>ideju</a:t>
            </a:r>
            <a:r>
              <a:rPr lang="en-GB" sz="2000" dirty="0">
                <a:latin typeface="Zurich BT" panose="020B0603020202030204" pitchFamily="34" charset="0"/>
              </a:rPr>
              <a:t>, </a:t>
            </a:r>
            <a:r>
              <a:rPr lang="en-GB" sz="2000" dirty="0" err="1">
                <a:latin typeface="Zurich BT" panose="020B0603020202030204" pitchFamily="34" charset="0"/>
              </a:rPr>
              <a:t>priekšstatu</a:t>
            </a:r>
            <a:r>
              <a:rPr lang="en-GB" sz="2000" dirty="0">
                <a:latin typeface="Zurich BT" panose="020B0603020202030204" pitchFamily="34" charset="0"/>
              </a:rPr>
              <a:t> </a:t>
            </a:r>
            <a:r>
              <a:rPr lang="en-GB" sz="2000" dirty="0" err="1">
                <a:latin typeface="Zurich BT" panose="020B0603020202030204" pitchFamily="34" charset="0"/>
              </a:rPr>
              <a:t>vai</a:t>
            </a:r>
            <a:r>
              <a:rPr lang="en-GB" sz="2000" dirty="0">
                <a:latin typeface="Zurich BT" panose="020B0603020202030204" pitchFamily="34" charset="0"/>
              </a:rPr>
              <a:t> </a:t>
            </a:r>
            <a:r>
              <a:rPr lang="en-GB" sz="2000" dirty="0" err="1">
                <a:latin typeface="Zurich BT" panose="020B0603020202030204" pitchFamily="34" charset="0"/>
              </a:rPr>
              <a:t>vēstījumu</a:t>
            </a:r>
            <a:endParaRPr lang="en-GB" sz="2000" dirty="0">
              <a:latin typeface="Zurich BT" panose="020B0603020202030204" pitchFamily="34" charset="0"/>
            </a:endParaRPr>
          </a:p>
        </p:txBody>
      </p:sp>
      <p:sp>
        <p:nvSpPr>
          <p:cNvPr id="4" name="Rektangel 3"/>
          <p:cNvSpPr/>
          <p:nvPr/>
        </p:nvSpPr>
        <p:spPr>
          <a:xfrm>
            <a:off x="445884" y="1873896"/>
            <a:ext cx="8454317" cy="1569660"/>
          </a:xfrm>
          <a:prstGeom prst="rect">
            <a:avLst/>
          </a:prstGeom>
        </p:spPr>
        <p:txBody>
          <a:bodyPr wrap="square">
            <a:spAutoFit/>
          </a:bodyPr>
          <a:lstStyle/>
          <a:p>
            <a:r>
              <a:rPr lang="lv-LV" sz="1600" dirty="0">
                <a:latin typeface="Zurich BT" panose="020B0603020202030204" pitchFamily="34" charset="0"/>
              </a:rPr>
              <a:t>Šis propagandas paņēmiens ir par vēstījuma tik biežu atkārtošanu, ka tas tiek uztverts par patiesu. </a:t>
            </a:r>
            <a:endParaRPr lang="en-GB" sz="1600" dirty="0" smtClean="0">
              <a:latin typeface="Zurich BT" panose="020B0603020202030204" pitchFamily="34" charset="0"/>
            </a:endParaRPr>
          </a:p>
          <a:p>
            <a:r>
              <a:rPr lang="en-GB" sz="1600" dirty="0" err="1">
                <a:latin typeface="Zurich BT" panose="020B0603020202030204" pitchFamily="34" charset="0"/>
              </a:rPr>
              <a:t>Daudzas</a:t>
            </a:r>
            <a:r>
              <a:rPr lang="en-GB" sz="1600" dirty="0">
                <a:latin typeface="Zurich BT" panose="020B0603020202030204" pitchFamily="34" charset="0"/>
              </a:rPr>
              <a:t> </a:t>
            </a:r>
            <a:r>
              <a:rPr lang="en-GB" sz="1600" dirty="0" err="1">
                <a:latin typeface="Zurich BT" panose="020B0603020202030204" pitchFamily="34" charset="0"/>
              </a:rPr>
              <a:t>sociālo</a:t>
            </a:r>
            <a:r>
              <a:rPr lang="en-GB" sz="1600" dirty="0">
                <a:latin typeface="Zurich BT" panose="020B0603020202030204" pitchFamily="34" charset="0"/>
              </a:rPr>
              <a:t> </a:t>
            </a:r>
            <a:r>
              <a:rPr lang="en-GB" sz="1600" dirty="0" err="1">
                <a:latin typeface="Zurich BT" panose="020B0603020202030204" pitchFamily="34" charset="0"/>
              </a:rPr>
              <a:t>mediju</a:t>
            </a:r>
            <a:r>
              <a:rPr lang="en-GB" sz="1600" dirty="0">
                <a:latin typeface="Zurich BT" panose="020B0603020202030204" pitchFamily="34" charset="0"/>
              </a:rPr>
              <a:t> </a:t>
            </a:r>
            <a:r>
              <a:rPr lang="en-GB" sz="1600" dirty="0" err="1">
                <a:latin typeface="Zurich BT" panose="020B0603020202030204" pitchFamily="34" charset="0"/>
              </a:rPr>
              <a:t>platformas</a:t>
            </a:r>
            <a:r>
              <a:rPr lang="en-GB" sz="1600" dirty="0">
                <a:latin typeface="Zurich BT" panose="020B0603020202030204" pitchFamily="34" charset="0"/>
              </a:rPr>
              <a:t> </a:t>
            </a:r>
            <a:r>
              <a:rPr lang="en-GB" sz="1600" dirty="0" err="1">
                <a:latin typeface="Zurich BT" panose="020B0603020202030204" pitchFamily="34" charset="0"/>
              </a:rPr>
              <a:t>balstās</a:t>
            </a:r>
            <a:r>
              <a:rPr lang="en-GB" sz="1600" dirty="0">
                <a:latin typeface="Zurich BT" panose="020B0603020202030204" pitchFamily="34" charset="0"/>
              </a:rPr>
              <a:t> </a:t>
            </a:r>
            <a:r>
              <a:rPr lang="en-GB" sz="1600" dirty="0" err="1">
                <a:latin typeface="Zurich BT" panose="020B0603020202030204" pitchFamily="34" charset="0"/>
              </a:rPr>
              <a:t>uz</a:t>
            </a:r>
            <a:r>
              <a:rPr lang="en-GB" sz="1600" dirty="0">
                <a:latin typeface="Zurich BT" panose="020B0603020202030204" pitchFamily="34" charset="0"/>
              </a:rPr>
              <a:t> </a:t>
            </a:r>
            <a:r>
              <a:rPr lang="en-GB" sz="1600" dirty="0" err="1">
                <a:latin typeface="Zurich BT" panose="020B0603020202030204" pitchFamily="34" charset="0"/>
              </a:rPr>
              <a:t>atkārtošanu</a:t>
            </a:r>
            <a:r>
              <a:rPr lang="en-GB" sz="1600" dirty="0">
                <a:latin typeface="Zurich BT" panose="020B0603020202030204" pitchFamily="34" charset="0"/>
              </a:rPr>
              <a:t>. </a:t>
            </a:r>
            <a:r>
              <a:rPr lang="en-GB" sz="1600" dirty="0" err="1">
                <a:latin typeface="Zurich BT" panose="020B0603020202030204" pitchFamily="34" charset="0"/>
              </a:rPr>
              <a:t>Ar</a:t>
            </a:r>
            <a:r>
              <a:rPr lang="en-GB" sz="1600" dirty="0">
                <a:latin typeface="Zurich BT" panose="020B0603020202030204" pitchFamily="34" charset="0"/>
              </a:rPr>
              <a:t> „</a:t>
            </a:r>
            <a:r>
              <a:rPr lang="en-GB" sz="1600" dirty="0" err="1">
                <a:latin typeface="Zurich BT" panose="020B0603020202030204" pitchFamily="34" charset="0"/>
              </a:rPr>
              <a:t>patīk</a:t>
            </a:r>
            <a:r>
              <a:rPr lang="en-GB" sz="1600" dirty="0">
                <a:latin typeface="Zurich BT" panose="020B0603020202030204" pitchFamily="34" charset="0"/>
              </a:rPr>
              <a:t>” </a:t>
            </a:r>
            <a:r>
              <a:rPr lang="en-GB" sz="1600" dirty="0" err="1">
                <a:latin typeface="Zurich BT" panose="020B0603020202030204" pitchFamily="34" charset="0"/>
              </a:rPr>
              <a:t>nospiešanu</a:t>
            </a:r>
            <a:r>
              <a:rPr lang="en-GB" sz="1600" dirty="0">
                <a:latin typeface="Zurich BT" panose="020B0603020202030204" pitchFamily="34" charset="0"/>
              </a:rPr>
              <a:t> un </a:t>
            </a:r>
            <a:r>
              <a:rPr lang="en-GB" sz="1600" dirty="0" err="1">
                <a:latin typeface="Zurich BT" panose="020B0603020202030204" pitchFamily="34" charset="0"/>
              </a:rPr>
              <a:t>dalīšanos</a:t>
            </a:r>
            <a:r>
              <a:rPr lang="en-GB" sz="1600" dirty="0">
                <a:latin typeface="Zurich BT" panose="020B0603020202030204" pitchFamily="34" charset="0"/>
              </a:rPr>
              <a:t>, </a:t>
            </a:r>
            <a:r>
              <a:rPr lang="en-GB" sz="1600" dirty="0" err="1">
                <a:latin typeface="Zurich BT" panose="020B0603020202030204" pitchFamily="34" charset="0"/>
              </a:rPr>
              <a:t>vēstījums</a:t>
            </a:r>
            <a:r>
              <a:rPr lang="en-GB" sz="1600" dirty="0">
                <a:latin typeface="Zurich BT" panose="020B0603020202030204" pitchFamily="34" charset="0"/>
              </a:rPr>
              <a:t> </a:t>
            </a:r>
            <a:r>
              <a:rPr lang="en-GB" sz="1600" dirty="0" err="1">
                <a:latin typeface="Zurich BT" panose="020B0603020202030204" pitchFamily="34" charset="0"/>
              </a:rPr>
              <a:t>tiek</a:t>
            </a:r>
            <a:r>
              <a:rPr lang="en-GB" sz="1600" dirty="0">
                <a:latin typeface="Zurich BT" panose="020B0603020202030204" pitchFamily="34" charset="0"/>
              </a:rPr>
              <a:t> </a:t>
            </a:r>
            <a:r>
              <a:rPr lang="en-GB" sz="1600" dirty="0" err="1">
                <a:latin typeface="Zurich BT" panose="020B0603020202030204" pitchFamily="34" charset="0"/>
              </a:rPr>
              <a:t>atkārtots</a:t>
            </a:r>
            <a:r>
              <a:rPr lang="en-GB" sz="1600" dirty="0">
                <a:latin typeface="Zurich BT" panose="020B0603020202030204" pitchFamily="34" charset="0"/>
              </a:rPr>
              <a:t> un </a:t>
            </a:r>
            <a:r>
              <a:rPr lang="en-GB" sz="1600" dirty="0" err="1">
                <a:latin typeface="Zurich BT" panose="020B0603020202030204" pitchFamily="34" charset="0"/>
              </a:rPr>
              <a:t>izplatīts</a:t>
            </a:r>
            <a:r>
              <a:rPr lang="en-GB" sz="1600" dirty="0">
                <a:latin typeface="Zurich BT" panose="020B0603020202030204" pitchFamily="34" charset="0"/>
              </a:rPr>
              <a:t> </a:t>
            </a:r>
            <a:r>
              <a:rPr lang="en-GB" sz="1600" dirty="0" err="1">
                <a:latin typeface="Zurich BT" panose="020B0603020202030204" pitchFamily="34" charset="0"/>
              </a:rPr>
              <a:t>plašākai</a:t>
            </a:r>
            <a:r>
              <a:rPr lang="en-GB" sz="1600" dirty="0">
                <a:latin typeface="Zurich BT" panose="020B0603020202030204" pitchFamily="34" charset="0"/>
              </a:rPr>
              <a:t> </a:t>
            </a:r>
            <a:r>
              <a:rPr lang="en-GB" sz="1600" dirty="0" err="1">
                <a:latin typeface="Zurich BT" panose="020B0603020202030204" pitchFamily="34" charset="0"/>
              </a:rPr>
              <a:t>auditorijai</a:t>
            </a:r>
            <a:r>
              <a:rPr lang="en-GB" sz="1600" dirty="0">
                <a:latin typeface="Zurich BT" panose="020B0603020202030204" pitchFamily="34" charset="0"/>
              </a:rPr>
              <a:t>. </a:t>
            </a:r>
            <a:r>
              <a:rPr lang="en-GB" sz="1600" dirty="0" err="1">
                <a:latin typeface="Zurich BT" panose="020B0603020202030204" pitchFamily="34" charset="0"/>
              </a:rPr>
              <a:t>Bieži</a:t>
            </a:r>
            <a:r>
              <a:rPr lang="en-GB" sz="1600" dirty="0">
                <a:latin typeface="Zurich BT" panose="020B0603020202030204" pitchFamily="34" charset="0"/>
              </a:rPr>
              <a:t> </a:t>
            </a:r>
            <a:r>
              <a:rPr lang="en-GB" sz="1600" dirty="0" err="1">
                <a:latin typeface="Zurich BT" panose="020B0603020202030204" pitchFamily="34" charset="0"/>
              </a:rPr>
              <a:t>ir</a:t>
            </a:r>
            <a:r>
              <a:rPr lang="en-GB" sz="1600" dirty="0">
                <a:latin typeface="Zurich BT" panose="020B0603020202030204" pitchFamily="34" charset="0"/>
              </a:rPr>
              <a:t> </a:t>
            </a:r>
            <a:r>
              <a:rPr lang="en-GB" sz="1600" dirty="0" err="1">
                <a:latin typeface="Zurich BT" panose="020B0603020202030204" pitchFamily="34" charset="0"/>
              </a:rPr>
              <a:t>grūti</a:t>
            </a:r>
            <a:r>
              <a:rPr lang="en-GB" sz="1600" dirty="0">
                <a:latin typeface="Zurich BT" panose="020B0603020202030204" pitchFamily="34" charset="0"/>
              </a:rPr>
              <a:t> </a:t>
            </a:r>
            <a:r>
              <a:rPr lang="en-GB" sz="1600" dirty="0" err="1">
                <a:latin typeface="Zurich BT" panose="020B0603020202030204" pitchFamily="34" charset="0"/>
              </a:rPr>
              <a:t>noteikt</a:t>
            </a:r>
            <a:r>
              <a:rPr lang="en-GB" sz="1600" dirty="0">
                <a:latin typeface="Zurich BT" panose="020B0603020202030204" pitchFamily="34" charset="0"/>
              </a:rPr>
              <a:t> </a:t>
            </a:r>
            <a:r>
              <a:rPr lang="en-GB" sz="1600" dirty="0" err="1">
                <a:latin typeface="Zurich BT" panose="020B0603020202030204" pitchFamily="34" charset="0"/>
              </a:rPr>
              <a:t>sākotnējā</a:t>
            </a:r>
            <a:r>
              <a:rPr lang="en-GB" sz="1600" dirty="0">
                <a:latin typeface="Zurich BT" panose="020B0603020202030204" pitchFamily="34" charset="0"/>
              </a:rPr>
              <a:t> </a:t>
            </a:r>
            <a:r>
              <a:rPr lang="en-GB" sz="1600" dirty="0" err="1">
                <a:latin typeface="Zurich BT" panose="020B0603020202030204" pitchFamily="34" charset="0"/>
              </a:rPr>
              <a:t>sūtītāja</a:t>
            </a:r>
            <a:r>
              <a:rPr lang="en-GB" sz="1600" dirty="0">
                <a:latin typeface="Zurich BT" panose="020B0603020202030204" pitchFamily="34" charset="0"/>
              </a:rPr>
              <a:t> </a:t>
            </a:r>
            <a:r>
              <a:rPr lang="en-GB" sz="1600" dirty="0" err="1">
                <a:latin typeface="Zurich BT" panose="020B0603020202030204" pitchFamily="34" charset="0"/>
              </a:rPr>
              <a:t>identitāti</a:t>
            </a:r>
            <a:r>
              <a:rPr lang="en-GB" sz="1600" dirty="0">
                <a:latin typeface="Zurich BT" panose="020B0603020202030204" pitchFamily="34" charset="0"/>
              </a:rPr>
              <a:t>, un </a:t>
            </a:r>
            <a:r>
              <a:rPr lang="en-GB" sz="1600" dirty="0" err="1">
                <a:latin typeface="Zurich BT" panose="020B0603020202030204" pitchFamily="34" charset="0"/>
              </a:rPr>
              <a:t>ko</a:t>
            </a:r>
            <a:r>
              <a:rPr lang="en-GB" sz="1600" dirty="0">
                <a:latin typeface="Zurich BT" panose="020B0603020202030204" pitchFamily="34" charset="0"/>
              </a:rPr>
              <a:t> </a:t>
            </a:r>
            <a:r>
              <a:rPr lang="en-GB" sz="1600" dirty="0" err="1">
                <a:latin typeface="Zurich BT" panose="020B0603020202030204" pitchFamily="34" charset="0"/>
              </a:rPr>
              <a:t>saturs</a:t>
            </a:r>
            <a:r>
              <a:rPr lang="en-GB" sz="1600" dirty="0">
                <a:latin typeface="Zurich BT" panose="020B0603020202030204" pitchFamily="34" charset="0"/>
              </a:rPr>
              <a:t>, </a:t>
            </a:r>
            <a:r>
              <a:rPr lang="en-GB" sz="1600" dirty="0" err="1">
                <a:latin typeface="Zurich BT" panose="020B0603020202030204" pitchFamily="34" charset="0"/>
              </a:rPr>
              <a:t>ar</a:t>
            </a:r>
            <a:r>
              <a:rPr lang="en-GB" sz="1600" dirty="0">
                <a:latin typeface="Zurich BT" panose="020B0603020202030204" pitchFamily="34" charset="0"/>
              </a:rPr>
              <a:t> </a:t>
            </a:r>
            <a:r>
              <a:rPr lang="en-GB" sz="1600" dirty="0" err="1">
                <a:latin typeface="Zurich BT" panose="020B0603020202030204" pitchFamily="34" charset="0"/>
              </a:rPr>
              <a:t>kuru</a:t>
            </a:r>
            <a:r>
              <a:rPr lang="en-GB" sz="1600" dirty="0">
                <a:latin typeface="Zurich BT" panose="020B0603020202030204" pitchFamily="34" charset="0"/>
              </a:rPr>
              <a:t> </a:t>
            </a:r>
            <a:r>
              <a:rPr lang="en-GB" sz="1600" dirty="0" err="1">
                <a:latin typeface="Zurich BT" panose="020B0603020202030204" pitchFamily="34" charset="0"/>
              </a:rPr>
              <a:t>tikko</a:t>
            </a:r>
            <a:r>
              <a:rPr lang="en-GB" sz="1600" dirty="0">
                <a:latin typeface="Zurich BT" panose="020B0603020202030204" pitchFamily="34" charset="0"/>
              </a:rPr>
              <a:t> </a:t>
            </a:r>
            <a:r>
              <a:rPr lang="en-GB" sz="1600" dirty="0" err="1">
                <a:latin typeface="Zurich BT" panose="020B0603020202030204" pitchFamily="34" charset="0"/>
              </a:rPr>
              <a:t>dalījies</a:t>
            </a:r>
            <a:r>
              <a:rPr lang="en-GB" sz="1600" dirty="0">
                <a:latin typeface="Zurich BT" panose="020B0603020202030204" pitchFamily="34" charset="0"/>
              </a:rPr>
              <a:t>, </a:t>
            </a:r>
            <a:r>
              <a:rPr lang="en-GB" sz="1600" dirty="0" err="1">
                <a:latin typeface="Zurich BT" panose="020B0603020202030204" pitchFamily="34" charset="0"/>
              </a:rPr>
              <a:t>nozīmē</a:t>
            </a:r>
            <a:r>
              <a:rPr lang="en-GB" sz="1600" dirty="0">
                <a:latin typeface="Zurich BT" panose="020B0603020202030204" pitchFamily="34" charset="0"/>
              </a:rPr>
              <a:t>. </a:t>
            </a:r>
            <a:r>
              <a:rPr lang="lv-LV" sz="1600" dirty="0" smtClean="0">
                <a:latin typeface="Zurich BT" panose="020B0603020202030204" pitchFamily="34" charset="0"/>
              </a:rPr>
              <a:t>Tādēļ </a:t>
            </a:r>
            <a:r>
              <a:rPr lang="en-GB" sz="1600" dirty="0" err="1" smtClean="0">
                <a:latin typeface="Zurich BT" panose="020B0603020202030204" pitchFamily="34" charset="0"/>
              </a:rPr>
              <a:t>ir</a:t>
            </a:r>
            <a:r>
              <a:rPr lang="en-GB" sz="1600" dirty="0" smtClean="0">
                <a:latin typeface="Zurich BT" panose="020B0603020202030204" pitchFamily="34" charset="0"/>
              </a:rPr>
              <a:t> </a:t>
            </a:r>
            <a:r>
              <a:rPr lang="en-GB" sz="1600" dirty="0" err="1">
                <a:latin typeface="Zurich BT" panose="020B0603020202030204" pitchFamily="34" charset="0"/>
              </a:rPr>
              <a:t>svarīgi</a:t>
            </a:r>
            <a:r>
              <a:rPr lang="en-GB" sz="1600" dirty="0">
                <a:latin typeface="Zurich BT" panose="020B0603020202030204" pitchFamily="34" charset="0"/>
              </a:rPr>
              <a:t> </a:t>
            </a:r>
            <a:r>
              <a:rPr lang="en-GB" sz="1600" dirty="0" err="1">
                <a:latin typeface="Zurich BT" panose="020B0603020202030204" pitchFamily="34" charset="0"/>
              </a:rPr>
              <a:t>atcerēties</a:t>
            </a:r>
            <a:r>
              <a:rPr lang="en-GB" sz="1600" dirty="0">
                <a:latin typeface="Zurich BT" panose="020B0603020202030204" pitchFamily="34" charset="0"/>
              </a:rPr>
              <a:t> </a:t>
            </a:r>
            <a:r>
              <a:rPr lang="en-GB" sz="1600" dirty="0" err="1">
                <a:latin typeface="Zurich BT" panose="020B0603020202030204" pitchFamily="34" charset="0"/>
              </a:rPr>
              <a:t>sava</a:t>
            </a:r>
            <a:r>
              <a:rPr lang="en-GB" sz="1600" dirty="0">
                <a:latin typeface="Zurich BT" panose="020B0603020202030204" pitchFamily="34" charset="0"/>
              </a:rPr>
              <a:t> </a:t>
            </a:r>
            <a:r>
              <a:rPr lang="en-GB" sz="1600" dirty="0" err="1">
                <a:latin typeface="Zurich BT" panose="020B0603020202030204" pitchFamily="34" charset="0"/>
              </a:rPr>
              <a:t>paša</a:t>
            </a:r>
            <a:r>
              <a:rPr lang="en-GB" sz="1600" dirty="0">
                <a:latin typeface="Zurich BT" panose="020B0603020202030204" pitchFamily="34" charset="0"/>
              </a:rPr>
              <a:t> </a:t>
            </a:r>
            <a:r>
              <a:rPr lang="en-GB" sz="1600" dirty="0" err="1">
                <a:latin typeface="Zurich BT" panose="020B0603020202030204" pitchFamily="34" charset="0"/>
              </a:rPr>
              <a:t>atbildību</a:t>
            </a:r>
            <a:r>
              <a:rPr lang="en-GB" sz="1600" dirty="0">
                <a:latin typeface="Zurich BT" panose="020B0603020202030204" pitchFamily="34" charset="0"/>
              </a:rPr>
              <a:t>. </a:t>
            </a:r>
            <a:r>
              <a:rPr lang="en-GB" sz="1600" dirty="0" err="1">
                <a:latin typeface="Zurich BT" panose="020B0603020202030204" pitchFamily="34" charset="0"/>
              </a:rPr>
              <a:t>Ir</a:t>
            </a:r>
            <a:r>
              <a:rPr lang="en-GB" sz="1600" dirty="0">
                <a:latin typeface="Zurich BT" panose="020B0603020202030204" pitchFamily="34" charset="0"/>
              </a:rPr>
              <a:t> </a:t>
            </a:r>
            <a:r>
              <a:rPr lang="en-GB" sz="1600" dirty="0" err="1">
                <a:latin typeface="Zurich BT" panose="020B0603020202030204" pitchFamily="34" charset="0"/>
              </a:rPr>
              <a:t>nozīme</a:t>
            </a:r>
            <a:r>
              <a:rPr lang="en-GB" sz="1600" dirty="0">
                <a:latin typeface="Zurich BT" panose="020B0603020202030204" pitchFamily="34" charset="0"/>
              </a:rPr>
              <a:t> tam, </a:t>
            </a:r>
            <a:r>
              <a:rPr lang="en-GB" sz="1600" dirty="0" err="1">
                <a:latin typeface="Zurich BT" panose="020B0603020202030204" pitchFamily="34" charset="0"/>
              </a:rPr>
              <a:t>ko</a:t>
            </a:r>
            <a:r>
              <a:rPr lang="en-GB" sz="1600" dirty="0">
                <a:latin typeface="Zurich BT" panose="020B0603020202030204" pitchFamily="34" charset="0"/>
              </a:rPr>
              <a:t> </a:t>
            </a:r>
            <a:r>
              <a:rPr lang="en-GB" sz="1600" dirty="0" smtClean="0">
                <a:latin typeface="Zurich BT" panose="020B0603020202030204" pitchFamily="34" charset="0"/>
              </a:rPr>
              <a:t>t</a:t>
            </a:r>
            <a:r>
              <a:rPr lang="lv-LV" sz="1600" dirty="0" smtClean="0">
                <a:latin typeface="Zurich BT" panose="020B0603020202030204" pitchFamily="34" charset="0"/>
              </a:rPr>
              <a:t>u</a:t>
            </a:r>
            <a:r>
              <a:rPr lang="en-GB" sz="1600" dirty="0" smtClean="0">
                <a:latin typeface="Zurich BT" panose="020B0603020202030204" pitchFamily="34" charset="0"/>
              </a:rPr>
              <a:t> </a:t>
            </a:r>
            <a:r>
              <a:rPr lang="en-GB" sz="1600" dirty="0" err="1">
                <a:latin typeface="Zurich BT" panose="020B0603020202030204" pitchFamily="34" charset="0"/>
              </a:rPr>
              <a:t>dari</a:t>
            </a:r>
            <a:r>
              <a:rPr lang="en-GB" sz="1600" dirty="0">
                <a:latin typeface="Zurich BT" panose="020B0603020202030204" pitchFamily="34" charset="0"/>
              </a:rPr>
              <a:t> </a:t>
            </a:r>
            <a:r>
              <a:rPr lang="en-GB" sz="1600" dirty="0" err="1">
                <a:latin typeface="Zurich BT" panose="020B0603020202030204" pitchFamily="34" charset="0"/>
              </a:rPr>
              <a:t>sociālajos</a:t>
            </a:r>
            <a:r>
              <a:rPr lang="en-GB" sz="1600" dirty="0">
                <a:latin typeface="Zurich BT" panose="020B0603020202030204" pitchFamily="34" charset="0"/>
              </a:rPr>
              <a:t> </a:t>
            </a:r>
            <a:r>
              <a:rPr lang="en-GB" sz="1600" dirty="0" err="1">
                <a:latin typeface="Zurich BT" panose="020B0603020202030204" pitchFamily="34" charset="0"/>
              </a:rPr>
              <a:t>tīklos</a:t>
            </a:r>
            <a:r>
              <a:rPr lang="en-GB" sz="1600" dirty="0">
                <a:latin typeface="Zurich BT" panose="020B0603020202030204" pitchFamily="34" charset="0"/>
              </a:rPr>
              <a:t>. </a:t>
            </a:r>
          </a:p>
        </p:txBody>
      </p:sp>
      <p:pic>
        <p:nvPicPr>
          <p:cNvPr id="5" name="Picture 10" descr="\\AD.STOCKHOLM.SE\CLI-HOME\CA2HOME041\aa03350\Desktop\stock-photo-kiev-ukraine-may-set-of-most-popular-social-media-icons-pinterest-twitter-youtube-425136046.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535550" y="4216813"/>
            <a:ext cx="1018746" cy="5589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AD.STOCKHOLM.SE\CLI-HOME\CA2HOME041\aa03350\Desktop\stock-photo-kiev-ukraine-may-set-of-most-popular-social-media-icons-pinterest-twitter-youtube-425136046.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549522" y="4215079"/>
            <a:ext cx="1571790" cy="5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Bildobjekt 6" descr="symboler sociala medier.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545275" y="4215079"/>
            <a:ext cx="1001566" cy="564545"/>
          </a:xfrm>
          <a:prstGeom prst="rect">
            <a:avLst/>
          </a:prstGeom>
        </p:spPr>
      </p:pic>
    </p:spTree>
    <p:extLst>
      <p:ext uri="{BB962C8B-B14F-4D97-AF65-F5344CB8AC3E}">
        <p14:creationId xmlns:p14="http://schemas.microsoft.com/office/powerpoint/2010/main" val="25115681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065" y="-53788"/>
            <a:ext cx="9191065" cy="5197288"/>
          </a:xfrm>
          <a:prstGeom prst="rect">
            <a:avLst/>
          </a:prstGeom>
          <a:solidFill>
            <a:srgbClr val="FFD70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ktangel 2"/>
          <p:cNvSpPr/>
          <p:nvPr/>
        </p:nvSpPr>
        <p:spPr>
          <a:xfrm>
            <a:off x="0" y="972840"/>
            <a:ext cx="9144000" cy="1920526"/>
          </a:xfrm>
          <a:prstGeom prst="rect">
            <a:avLst/>
          </a:prstGeom>
        </p:spPr>
        <p:txBody>
          <a:bodyPr wrap="square">
            <a:spAutoFit/>
          </a:bodyPr>
          <a:lstStyle/>
          <a:p>
            <a:pPr algn="ctr">
              <a:lnSpc>
                <a:spcPct val="90000"/>
              </a:lnSpc>
            </a:pPr>
            <a:r>
              <a:rPr lang="sv-SE" sz="6600" b="1" spc="200" dirty="0" smtClean="0">
                <a:solidFill>
                  <a:schemeClr val="bg1"/>
                </a:solidFill>
                <a:latin typeface="Zurich BT" panose="020B0603020202030204" pitchFamily="34" charset="0"/>
                <a:cs typeface="TitilliumText22L Regular"/>
              </a:rPr>
              <a:t>VIENKĀRŠO, </a:t>
            </a:r>
            <a:endParaRPr lang="sv-SE" sz="6600" b="1" spc="200" dirty="0">
              <a:solidFill>
                <a:schemeClr val="bg1"/>
              </a:solidFill>
              <a:latin typeface="Zurich BT" panose="020B0603020202030204" pitchFamily="34" charset="0"/>
              <a:cs typeface="TitilliumText22L Regular"/>
            </a:endParaRPr>
          </a:p>
          <a:p>
            <a:pPr algn="ctr">
              <a:lnSpc>
                <a:spcPct val="90000"/>
              </a:lnSpc>
            </a:pPr>
            <a:r>
              <a:rPr lang="sv-SE" sz="6600" b="1" spc="200" dirty="0" smtClean="0">
                <a:solidFill>
                  <a:schemeClr val="bg1"/>
                </a:solidFill>
                <a:latin typeface="Zurich BT" panose="020B0603020202030204" pitchFamily="34" charset="0"/>
                <a:cs typeface="TitilliumText22L Regular"/>
              </a:rPr>
              <a:t>SAGROZI,</a:t>
            </a:r>
            <a:r>
              <a:rPr lang="lv-LV" sz="6600" b="1" spc="200" dirty="0" smtClean="0">
                <a:solidFill>
                  <a:schemeClr val="bg1"/>
                </a:solidFill>
                <a:latin typeface="Zurich BT" panose="020B0603020202030204" pitchFamily="34" charset="0"/>
                <a:cs typeface="TitilliumText22L Regular"/>
              </a:rPr>
              <a:t> </a:t>
            </a:r>
            <a:r>
              <a:rPr lang="sv-SE" sz="6600" b="1" spc="200" dirty="0" smtClean="0">
                <a:solidFill>
                  <a:schemeClr val="bg1"/>
                </a:solidFill>
                <a:latin typeface="Zurich BT" panose="020B0603020202030204" pitchFamily="34" charset="0"/>
                <a:cs typeface="TitilliumText22L Regular"/>
              </a:rPr>
              <a:t>MELO </a:t>
            </a:r>
            <a:endParaRPr lang="sv-SE" sz="2600" b="1" spc="200" dirty="0">
              <a:solidFill>
                <a:srgbClr val="FFFFFF"/>
              </a:solidFill>
              <a:latin typeface="Zurich BT" panose="020B0603020202030204" pitchFamily="34" charset="0"/>
              <a:cs typeface="TitilliumText22L Regular"/>
            </a:endParaRPr>
          </a:p>
        </p:txBody>
      </p:sp>
      <p:cxnSp>
        <p:nvCxnSpPr>
          <p:cNvPr id="6" name="Straight Connector 5"/>
          <p:cNvCxnSpPr/>
          <p:nvPr/>
        </p:nvCxnSpPr>
        <p:spPr>
          <a:xfrm>
            <a:off x="2179864" y="1884426"/>
            <a:ext cx="4580165"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7" name="Straight Connector 6"/>
          <p:cNvCxnSpPr/>
          <p:nvPr/>
        </p:nvCxnSpPr>
        <p:spPr>
          <a:xfrm>
            <a:off x="3063711" y="3963491"/>
            <a:ext cx="3035431"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1355271" y="2795467"/>
            <a:ext cx="6417129" cy="0"/>
          </a:xfrm>
          <a:prstGeom prst="line">
            <a:avLst/>
          </a:prstGeom>
          <a:ln w="38100"/>
        </p:spPr>
        <p:style>
          <a:lnRef idx="1">
            <a:schemeClr val="dk1"/>
          </a:lnRef>
          <a:fillRef idx="0">
            <a:schemeClr val="dk1"/>
          </a:fillRef>
          <a:effectRef idx="0">
            <a:schemeClr val="dk1"/>
          </a:effectRef>
          <a:fontRef idx="minor">
            <a:schemeClr val="tx1"/>
          </a:fontRef>
        </p:style>
      </p:cxnSp>
      <p:sp>
        <p:nvSpPr>
          <p:cNvPr id="15" name="Rectangle 14"/>
          <p:cNvSpPr/>
          <p:nvPr/>
        </p:nvSpPr>
        <p:spPr>
          <a:xfrm>
            <a:off x="3075985" y="3049588"/>
            <a:ext cx="3020378" cy="923330"/>
          </a:xfrm>
          <a:prstGeom prst="rect">
            <a:avLst/>
          </a:prstGeom>
        </p:spPr>
        <p:txBody>
          <a:bodyPr wrap="none">
            <a:spAutoFit/>
          </a:bodyPr>
          <a:lstStyle/>
          <a:p>
            <a:pPr algn="ctr">
              <a:lnSpc>
                <a:spcPct val="90000"/>
              </a:lnSpc>
            </a:pPr>
            <a:r>
              <a:rPr lang="sv-SE" sz="3000" b="1" spc="100" dirty="0">
                <a:solidFill>
                  <a:schemeClr val="bg1"/>
                </a:solidFill>
                <a:latin typeface="Zurich BT" panose="020B0603020202030204" pitchFamily="34" charset="0"/>
                <a:cs typeface="TitilliumText22L Regular"/>
              </a:rPr>
              <a:t>– par faktiem  </a:t>
            </a:r>
          </a:p>
          <a:p>
            <a:pPr algn="ctr">
              <a:lnSpc>
                <a:spcPct val="90000"/>
              </a:lnSpc>
            </a:pPr>
            <a:r>
              <a:rPr lang="sv-SE" sz="3000" b="1" spc="100" dirty="0">
                <a:solidFill>
                  <a:schemeClr val="bg1"/>
                </a:solidFill>
                <a:latin typeface="Zurich BT" panose="020B0603020202030204" pitchFamily="34" charset="0"/>
                <a:cs typeface="TitilliumText22L Regular"/>
              </a:rPr>
              <a:t>un informāciju</a:t>
            </a:r>
          </a:p>
        </p:txBody>
      </p:sp>
    </p:spTree>
    <p:extLst>
      <p:ext uri="{BB962C8B-B14F-4D97-AF65-F5344CB8AC3E}">
        <p14:creationId xmlns:p14="http://schemas.microsoft.com/office/powerpoint/2010/main" val="18324074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540908" y="484086"/>
            <a:ext cx="7782703" cy="707886"/>
          </a:xfrm>
          <a:prstGeom prst="rect">
            <a:avLst/>
          </a:prstGeom>
        </p:spPr>
        <p:txBody>
          <a:bodyPr wrap="square">
            <a:spAutoFit/>
          </a:bodyPr>
          <a:lstStyle/>
          <a:p>
            <a:r>
              <a:rPr lang="sv-SE" sz="4000" dirty="0">
                <a:solidFill>
                  <a:schemeClr val="bg1"/>
                </a:solidFill>
              </a:rPr>
              <a:t>Uppdrag: Analys</a:t>
            </a:r>
          </a:p>
        </p:txBody>
      </p:sp>
      <p:sp>
        <p:nvSpPr>
          <p:cNvPr id="4" name="Rektangel 3"/>
          <p:cNvSpPr/>
          <p:nvPr/>
        </p:nvSpPr>
        <p:spPr>
          <a:xfrm>
            <a:off x="540908" y="838029"/>
            <a:ext cx="8384082" cy="954107"/>
          </a:xfrm>
          <a:prstGeom prst="rect">
            <a:avLst/>
          </a:prstGeom>
        </p:spPr>
        <p:txBody>
          <a:bodyPr wrap="square">
            <a:spAutoFit/>
          </a:bodyPr>
          <a:lstStyle/>
          <a:p>
            <a:r>
              <a:rPr lang="en-US" sz="2800" dirty="0" err="1">
                <a:solidFill>
                  <a:srgbClr val="FFFFFF"/>
                </a:solidFill>
                <a:latin typeface="Zurich BT" panose="020B0603020202030204" pitchFamily="34" charset="0"/>
              </a:rPr>
              <a:t>Savās</a:t>
            </a:r>
            <a:r>
              <a:rPr lang="en-US" sz="2800" dirty="0">
                <a:solidFill>
                  <a:srgbClr val="FFFFFF"/>
                </a:solidFill>
                <a:latin typeface="Zurich BT" panose="020B0603020202030204" pitchFamily="34" charset="0"/>
              </a:rPr>
              <a:t> </a:t>
            </a:r>
            <a:r>
              <a:rPr lang="en-US" sz="2800" dirty="0" err="1">
                <a:solidFill>
                  <a:srgbClr val="FFFFFF"/>
                </a:solidFill>
                <a:latin typeface="Zurich BT" panose="020B0603020202030204" pitchFamily="34" charset="0"/>
              </a:rPr>
              <a:t>grupās</a:t>
            </a:r>
            <a:r>
              <a:rPr lang="en-US" sz="2800" dirty="0">
                <a:solidFill>
                  <a:srgbClr val="FFFFFF"/>
                </a:solidFill>
                <a:latin typeface="Zurich BT" panose="020B0603020202030204" pitchFamily="34" charset="0"/>
              </a:rPr>
              <a:t> </a:t>
            </a:r>
            <a:r>
              <a:rPr lang="en-US" sz="2800" dirty="0" err="1">
                <a:solidFill>
                  <a:srgbClr val="FFFFFF"/>
                </a:solidFill>
                <a:latin typeface="Zurich BT" panose="020B0603020202030204" pitchFamily="34" charset="0"/>
              </a:rPr>
              <a:t>jūs</a:t>
            </a:r>
            <a:r>
              <a:rPr lang="en-US" sz="2800" dirty="0">
                <a:solidFill>
                  <a:srgbClr val="FFFFFF"/>
                </a:solidFill>
                <a:latin typeface="Zurich BT" panose="020B0603020202030204" pitchFamily="34" charset="0"/>
              </a:rPr>
              <a:t> </a:t>
            </a:r>
            <a:r>
              <a:rPr lang="en-US" sz="2800" dirty="0" err="1">
                <a:solidFill>
                  <a:srgbClr val="FFFFFF"/>
                </a:solidFill>
                <a:latin typeface="Zurich BT" panose="020B0603020202030204" pitchFamily="34" charset="0"/>
              </a:rPr>
              <a:t>analizēsiet</a:t>
            </a:r>
            <a:r>
              <a:rPr lang="en-US" sz="2800" dirty="0">
                <a:solidFill>
                  <a:srgbClr val="FFFFFF"/>
                </a:solidFill>
                <a:latin typeface="Zurich BT" panose="020B0603020202030204" pitchFamily="34" charset="0"/>
              </a:rPr>
              <a:t> propagandas </a:t>
            </a:r>
            <a:r>
              <a:rPr lang="en-US" sz="2800" dirty="0" err="1">
                <a:solidFill>
                  <a:srgbClr val="FFFFFF"/>
                </a:solidFill>
                <a:latin typeface="Zurich BT" panose="020B0603020202030204" pitchFamily="34" charset="0"/>
              </a:rPr>
              <a:t>filmas</a:t>
            </a:r>
            <a:r>
              <a:rPr lang="en-US" sz="2800" dirty="0">
                <a:solidFill>
                  <a:srgbClr val="FFFFFF"/>
                </a:solidFill>
                <a:latin typeface="Zurich BT" panose="020B0603020202030204" pitchFamily="34" charset="0"/>
              </a:rPr>
              <a:t>, </a:t>
            </a:r>
            <a:r>
              <a:rPr lang="en-US" sz="2800" dirty="0" err="1">
                <a:solidFill>
                  <a:srgbClr val="FFFFFF"/>
                </a:solidFill>
                <a:latin typeface="Zurich BT" panose="020B0603020202030204" pitchFamily="34" charset="0"/>
              </a:rPr>
              <a:t>balstoties</a:t>
            </a:r>
            <a:r>
              <a:rPr lang="en-US" sz="2800" dirty="0">
                <a:solidFill>
                  <a:srgbClr val="FFFFFF"/>
                </a:solidFill>
                <a:latin typeface="Zurich BT" panose="020B0603020202030204" pitchFamily="34" charset="0"/>
              </a:rPr>
              <a:t> </a:t>
            </a:r>
            <a:r>
              <a:rPr lang="en-US" sz="2800" dirty="0" err="1">
                <a:solidFill>
                  <a:srgbClr val="FFFFFF"/>
                </a:solidFill>
                <a:latin typeface="Zurich BT" panose="020B0603020202030204" pitchFamily="34" charset="0"/>
              </a:rPr>
              <a:t>piecos</a:t>
            </a:r>
            <a:r>
              <a:rPr lang="en-US" sz="2800" dirty="0">
                <a:solidFill>
                  <a:srgbClr val="FFFFFF"/>
                </a:solidFill>
                <a:latin typeface="Zurich BT" panose="020B0603020202030204" pitchFamily="34" charset="0"/>
              </a:rPr>
              <a:t> </a:t>
            </a:r>
            <a:r>
              <a:rPr lang="en-US" sz="2800" dirty="0" err="1">
                <a:solidFill>
                  <a:srgbClr val="FFFFFF"/>
                </a:solidFill>
                <a:latin typeface="Zurich BT" panose="020B0603020202030204" pitchFamily="34" charset="0"/>
              </a:rPr>
              <a:t>tikko</a:t>
            </a:r>
            <a:r>
              <a:rPr lang="en-US" sz="2800" dirty="0">
                <a:solidFill>
                  <a:srgbClr val="FFFFFF"/>
                </a:solidFill>
                <a:latin typeface="Zurich BT" panose="020B0603020202030204" pitchFamily="34" charset="0"/>
              </a:rPr>
              <a:t> </a:t>
            </a:r>
            <a:r>
              <a:rPr lang="en-US" sz="2800" dirty="0" err="1">
                <a:solidFill>
                  <a:srgbClr val="FFFFFF"/>
                </a:solidFill>
                <a:latin typeface="Zurich BT" panose="020B0603020202030204" pitchFamily="34" charset="0"/>
              </a:rPr>
              <a:t>aplūkotos</a:t>
            </a:r>
            <a:r>
              <a:rPr lang="en-US" sz="2800" dirty="0">
                <a:solidFill>
                  <a:srgbClr val="FFFFFF"/>
                </a:solidFill>
                <a:latin typeface="Zurich BT" panose="020B0603020202030204" pitchFamily="34" charset="0"/>
              </a:rPr>
              <a:t> </a:t>
            </a:r>
            <a:r>
              <a:rPr lang="en-US" sz="2800" dirty="0" err="1" smtClean="0">
                <a:solidFill>
                  <a:srgbClr val="FFFFFF"/>
                </a:solidFill>
                <a:latin typeface="Zurich BT" panose="020B0603020202030204" pitchFamily="34" charset="0"/>
              </a:rPr>
              <a:t>kritērijos</a:t>
            </a:r>
            <a:r>
              <a:rPr lang="lv-LV" sz="2800" dirty="0">
                <a:solidFill>
                  <a:srgbClr val="FFFFFF"/>
                </a:solidFill>
                <a:latin typeface="Zurich BT" panose="020B0603020202030204" pitchFamily="34" charset="0"/>
              </a:rPr>
              <a:t>:</a:t>
            </a:r>
            <a:endParaRPr lang="en-US" sz="2800" dirty="0">
              <a:solidFill>
                <a:srgbClr val="FFFFFF"/>
              </a:solidFill>
              <a:latin typeface="Zurich BT" panose="020B0603020202030204" pitchFamily="34" charset="0"/>
            </a:endParaRPr>
          </a:p>
        </p:txBody>
      </p:sp>
      <p:sp>
        <p:nvSpPr>
          <p:cNvPr id="2" name="Rektangel 1"/>
          <p:cNvSpPr/>
          <p:nvPr/>
        </p:nvSpPr>
        <p:spPr>
          <a:xfrm>
            <a:off x="564426" y="2619073"/>
            <a:ext cx="8215048" cy="1815882"/>
          </a:xfrm>
          <a:prstGeom prst="rect">
            <a:avLst/>
          </a:prstGeom>
        </p:spPr>
        <p:txBody>
          <a:bodyPr wrap="square">
            <a:spAutoFit/>
          </a:bodyPr>
          <a:lstStyle/>
          <a:p>
            <a:pPr marL="285750" indent="-285750">
              <a:lnSpc>
                <a:spcPct val="140000"/>
              </a:lnSpc>
              <a:buSzPct val="120000"/>
              <a:buFont typeface="Arial" charset="0"/>
              <a:buChar char="•"/>
            </a:pPr>
            <a:r>
              <a:rPr lang="lv-LV" sz="1600" dirty="0">
                <a:latin typeface="Zurich BT" panose="020B0603020202030204" pitchFamily="34" charset="0"/>
              </a:rPr>
              <a:t>Vērsies pie cilvēku emocijām</a:t>
            </a:r>
          </a:p>
          <a:p>
            <a:pPr marL="285750" indent="-285750">
              <a:lnSpc>
                <a:spcPct val="140000"/>
              </a:lnSpc>
              <a:buSzPct val="120000"/>
              <a:buFont typeface="Arial" charset="0"/>
              <a:buChar char="•"/>
            </a:pPr>
            <a:r>
              <a:rPr lang="lv-LV" sz="1600" dirty="0">
                <a:latin typeface="Zurich BT" panose="020B0603020202030204" pitchFamily="34" charset="0"/>
              </a:rPr>
              <a:t>Uzbrūc pretiniekam - radot </a:t>
            </a:r>
            <a:r>
              <a:rPr lang="lv-LV" sz="1600" dirty="0" smtClean="0">
                <a:latin typeface="Zurich BT" panose="020B0603020202030204" pitchFamily="34" charset="0"/>
              </a:rPr>
              <a:t>‘mūs’ </a:t>
            </a:r>
            <a:r>
              <a:rPr lang="lv-LV" sz="1600" dirty="0">
                <a:latin typeface="Zurich BT" panose="020B0603020202030204" pitchFamily="34" charset="0"/>
              </a:rPr>
              <a:t>un </a:t>
            </a:r>
            <a:r>
              <a:rPr lang="lv-LV" sz="1600" dirty="0" smtClean="0">
                <a:latin typeface="Zurich BT" panose="020B0603020202030204" pitchFamily="34" charset="0"/>
              </a:rPr>
              <a:t>‘viņus’</a:t>
            </a:r>
            <a:endParaRPr lang="lv-LV" sz="1600" dirty="0">
              <a:latin typeface="Zurich BT" panose="020B0603020202030204" pitchFamily="34" charset="0"/>
            </a:endParaRPr>
          </a:p>
          <a:p>
            <a:pPr marL="285750" indent="-285750">
              <a:lnSpc>
                <a:spcPct val="140000"/>
              </a:lnSpc>
              <a:buSzPct val="120000"/>
              <a:buFont typeface="Arial" charset="0"/>
              <a:buChar char="•"/>
            </a:pPr>
            <a:r>
              <a:rPr lang="lv-LV" sz="1600" dirty="0">
                <a:latin typeface="Zurich BT" panose="020B0603020202030204" pitchFamily="34" charset="0"/>
              </a:rPr>
              <a:t>Vienkāršo, sagrozi, melo – par faktiem un informāciju </a:t>
            </a:r>
          </a:p>
          <a:p>
            <a:pPr marL="285750" indent="-285750">
              <a:lnSpc>
                <a:spcPct val="140000"/>
              </a:lnSpc>
              <a:buSzPct val="120000"/>
              <a:buFont typeface="Arial" charset="0"/>
              <a:buChar char="•"/>
            </a:pPr>
            <a:r>
              <a:rPr lang="lv-LV" sz="1600" dirty="0">
                <a:latin typeface="Zurich BT" panose="020B0603020202030204" pitchFamily="34" charset="0"/>
              </a:rPr>
              <a:t>Vērsies pie konkrētas mērķauditorijas, un reaģē uz tās vajadzībām un vērtībām </a:t>
            </a:r>
          </a:p>
          <a:p>
            <a:pPr marL="285750" indent="-285750">
              <a:lnSpc>
                <a:spcPct val="140000"/>
              </a:lnSpc>
              <a:buSzPct val="120000"/>
              <a:buFont typeface="Arial" charset="0"/>
              <a:buChar char="•"/>
            </a:pPr>
            <a:r>
              <a:rPr lang="lv-LV" sz="1600" dirty="0">
                <a:latin typeface="Zurich BT" panose="020B0603020202030204" pitchFamily="34" charset="0"/>
              </a:rPr>
              <a:t>Atkārto ideju vai vēstījumu</a:t>
            </a:r>
          </a:p>
        </p:txBody>
      </p:sp>
    </p:spTree>
    <p:extLst>
      <p:ext uri="{BB962C8B-B14F-4D97-AF65-F5344CB8AC3E}">
        <p14:creationId xmlns:p14="http://schemas.microsoft.com/office/powerpoint/2010/main" val="39177675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341007" y="1728711"/>
            <a:ext cx="2657507" cy="1716950"/>
          </a:xfrm>
          <a:prstGeom prst="rect">
            <a:avLst/>
          </a:prstGeom>
          <a:solidFill>
            <a:schemeClr val="bg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3" name="Rektangel 2"/>
          <p:cNvSpPr/>
          <p:nvPr/>
        </p:nvSpPr>
        <p:spPr>
          <a:xfrm>
            <a:off x="341007" y="2224556"/>
            <a:ext cx="2657507" cy="677108"/>
          </a:xfrm>
          <a:prstGeom prst="rect">
            <a:avLst/>
          </a:prstGeom>
        </p:spPr>
        <p:txBody>
          <a:bodyPr wrap="square">
            <a:spAutoFit/>
          </a:bodyPr>
          <a:lstStyle/>
          <a:p>
            <a:pPr algn="ctr"/>
            <a:r>
              <a:rPr lang="sv-SE" sz="3800" dirty="0">
                <a:solidFill>
                  <a:srgbClr val="FFD701"/>
                </a:solidFill>
                <a:latin typeface="Zurich BT" panose="020B0603020202030204" pitchFamily="34" charset="0"/>
                <a:hlinkClick r:id="rId3"/>
              </a:rPr>
              <a:t>Film 1</a:t>
            </a:r>
            <a:endParaRPr lang="sv-SE" sz="3800" dirty="0">
              <a:solidFill>
                <a:srgbClr val="FFD701"/>
              </a:solidFill>
              <a:latin typeface="Zurich BT" panose="020B0603020202030204" pitchFamily="34" charset="0"/>
            </a:endParaRPr>
          </a:p>
        </p:txBody>
      </p:sp>
      <p:sp>
        <p:nvSpPr>
          <p:cNvPr id="6" name="Rektangel 5"/>
          <p:cNvSpPr/>
          <p:nvPr/>
        </p:nvSpPr>
        <p:spPr>
          <a:xfrm>
            <a:off x="3233691" y="1728711"/>
            <a:ext cx="2657507" cy="1716950"/>
          </a:xfrm>
          <a:prstGeom prst="rect">
            <a:avLst/>
          </a:prstGeom>
          <a:solidFill>
            <a:schemeClr val="bg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7" name="Rektangel 6"/>
          <p:cNvSpPr/>
          <p:nvPr/>
        </p:nvSpPr>
        <p:spPr>
          <a:xfrm>
            <a:off x="3233691" y="2224556"/>
            <a:ext cx="2657507" cy="677108"/>
          </a:xfrm>
          <a:prstGeom prst="rect">
            <a:avLst/>
          </a:prstGeom>
        </p:spPr>
        <p:txBody>
          <a:bodyPr wrap="square">
            <a:spAutoFit/>
          </a:bodyPr>
          <a:lstStyle/>
          <a:p>
            <a:pPr algn="ctr"/>
            <a:r>
              <a:rPr lang="sv-SE" sz="3800" dirty="0">
                <a:latin typeface="Zurich BT" panose="020B0603020202030204" pitchFamily="34" charset="0"/>
                <a:hlinkClick r:id="rId4"/>
              </a:rPr>
              <a:t>Film 2</a:t>
            </a:r>
            <a:endParaRPr lang="sv-SE" sz="3800" dirty="0">
              <a:latin typeface="Zurich BT" panose="020B0603020202030204" pitchFamily="34" charset="0"/>
            </a:endParaRPr>
          </a:p>
        </p:txBody>
      </p:sp>
      <p:sp>
        <p:nvSpPr>
          <p:cNvPr id="8" name="Rektangel 7"/>
          <p:cNvSpPr/>
          <p:nvPr/>
        </p:nvSpPr>
        <p:spPr>
          <a:xfrm>
            <a:off x="6102859" y="1728711"/>
            <a:ext cx="2657507" cy="1716950"/>
          </a:xfrm>
          <a:prstGeom prst="rect">
            <a:avLst/>
          </a:prstGeom>
          <a:solidFill>
            <a:schemeClr val="bg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9" name="Rektangel 8"/>
          <p:cNvSpPr/>
          <p:nvPr/>
        </p:nvSpPr>
        <p:spPr>
          <a:xfrm>
            <a:off x="6102858" y="2224556"/>
            <a:ext cx="2657507" cy="677108"/>
          </a:xfrm>
          <a:prstGeom prst="rect">
            <a:avLst/>
          </a:prstGeom>
        </p:spPr>
        <p:txBody>
          <a:bodyPr wrap="square">
            <a:spAutoFit/>
          </a:bodyPr>
          <a:lstStyle/>
          <a:p>
            <a:pPr algn="ctr"/>
            <a:r>
              <a:rPr lang="sv-SE" sz="3800" dirty="0">
                <a:latin typeface="Zurich BT" panose="020B0603020202030204" pitchFamily="34" charset="0"/>
                <a:hlinkClick r:id="rId5"/>
              </a:rPr>
              <a:t>Film 3</a:t>
            </a:r>
            <a:endParaRPr lang="sv-SE" sz="3800" dirty="0">
              <a:latin typeface="Zurich BT" panose="020B0603020202030204" pitchFamily="34" charset="0"/>
            </a:endParaRPr>
          </a:p>
        </p:txBody>
      </p:sp>
    </p:spTree>
    <p:extLst>
      <p:ext uri="{BB962C8B-B14F-4D97-AF65-F5344CB8AC3E}">
        <p14:creationId xmlns:p14="http://schemas.microsoft.com/office/powerpoint/2010/main" val="589332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58662" y="797023"/>
            <a:ext cx="1870524" cy="3491644"/>
          </a:xfrm>
          <a:prstGeom prst="rect">
            <a:avLst/>
          </a:prstGeom>
          <a:ln>
            <a:noFill/>
          </a:ln>
          <a:effectLst>
            <a:outerShdw blurRad="292100" dist="139700" dir="2700000" algn="tl" rotWithShape="0">
              <a:srgbClr val="333333">
                <a:alpha val="65000"/>
              </a:srgbClr>
            </a:outerShdw>
          </a:effectLst>
        </p:spPr>
      </p:pic>
      <p:pic>
        <p:nvPicPr>
          <p:cNvPr id="5" name="Platshållare för innehåll 3" descr="varpacrop.jpg"/>
          <p:cNvPicPr>
            <a:picLocks noGrp="1" noChangeAspect="1"/>
          </p:cNvPicPr>
          <p:nvPr>
            <p:ph idx="1"/>
          </p:nvPr>
        </p:nvPicPr>
        <p:blipFill>
          <a:blip r:embed="rId4" cstate="screen">
            <a:extLst>
              <a:ext uri="{28A0092B-C50C-407E-A947-70E740481C1C}">
                <a14:useLocalDpi xmlns:a14="http://schemas.microsoft.com/office/drawing/2010/main"/>
              </a:ext>
            </a:extLst>
          </a:blip>
          <a:srcRect l="-25005" r="-25005"/>
          <a:stretch>
            <a:fillRect/>
          </a:stretch>
        </p:blipFill>
        <p:spPr>
          <a:xfrm>
            <a:off x="2531292" y="797023"/>
            <a:ext cx="6348866" cy="3491644"/>
          </a:xfrm>
          <a:prstGeom prst="rect">
            <a:avLst/>
          </a:prstGeom>
          <a:ln>
            <a:noFill/>
          </a:ln>
          <a:effectLst>
            <a:outerShdw blurRad="292100" dist="139700" dir="2700000" algn="tl" rotWithShape="0">
              <a:srgbClr val="333333">
                <a:alpha val="65000"/>
              </a:srgbClr>
            </a:outerShdw>
          </a:effectLst>
        </p:spPr>
      </p:pic>
      <p:sp>
        <p:nvSpPr>
          <p:cNvPr id="6" name="Rektangel 5"/>
          <p:cNvSpPr/>
          <p:nvPr/>
        </p:nvSpPr>
        <p:spPr>
          <a:xfrm>
            <a:off x="1075060" y="4262376"/>
            <a:ext cx="4599975" cy="221599"/>
          </a:xfrm>
          <a:prstGeom prst="rect">
            <a:avLst/>
          </a:prstGeom>
        </p:spPr>
        <p:txBody>
          <a:bodyPr vert="horz" wrap="square">
            <a:spAutoFit/>
          </a:bodyPr>
          <a:lstStyle/>
          <a:p>
            <a:pPr>
              <a:lnSpc>
                <a:spcPct val="120000"/>
              </a:lnSpc>
            </a:pPr>
            <a:r>
              <a:rPr lang="lv-LV" sz="700" i="1" dirty="0" smtClean="0">
                <a:latin typeface="Zurich BT" panose="020B0603020202030204" pitchFamily="34" charset="0"/>
              </a:rPr>
              <a:t>Foto</a:t>
            </a:r>
            <a:r>
              <a:rPr lang="sv-SE" sz="700" i="1" dirty="0" smtClean="0">
                <a:latin typeface="Zurich BT" panose="020B0603020202030204" pitchFamily="34" charset="0"/>
              </a:rPr>
              <a:t>: </a:t>
            </a:r>
            <a:r>
              <a:rPr lang="sv-SE" sz="700" i="1" dirty="0">
                <a:latin typeface="Zurich BT" panose="020B0603020202030204" pitchFamily="34" charset="0"/>
              </a:rPr>
              <a:t>Aftonbladet</a:t>
            </a:r>
            <a:endParaRPr lang="sv-SE" sz="700" dirty="0">
              <a:solidFill>
                <a:srgbClr val="FFFFFF"/>
              </a:solidFill>
              <a:latin typeface="Zurich BT" panose="020B0603020202030204" pitchFamily="34" charset="0"/>
            </a:endParaRPr>
          </a:p>
        </p:txBody>
      </p:sp>
    </p:spTree>
    <p:extLst>
      <p:ext uri="{BB962C8B-B14F-4D97-AF65-F5344CB8AC3E}">
        <p14:creationId xmlns:p14="http://schemas.microsoft.com/office/powerpoint/2010/main" val="30519229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descr="Brexit3.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70094" y="555851"/>
            <a:ext cx="6268977" cy="3942602"/>
          </a:xfrm>
          <a:prstGeom prst="rect">
            <a:avLst/>
          </a:prstGeom>
          <a:ln>
            <a:noFill/>
          </a:ln>
          <a:effectLst>
            <a:outerShdw blurRad="292100" dist="139700" dir="2700000" algn="tl" rotWithShape="0">
              <a:srgbClr val="333333">
                <a:alpha val="65000"/>
              </a:srgbClr>
            </a:outerShdw>
          </a:effectLst>
        </p:spPr>
      </p:pic>
      <p:sp>
        <p:nvSpPr>
          <p:cNvPr id="3" name="Rektangel 2"/>
          <p:cNvSpPr/>
          <p:nvPr/>
        </p:nvSpPr>
        <p:spPr>
          <a:xfrm>
            <a:off x="1179235" y="4470726"/>
            <a:ext cx="4599975" cy="221599"/>
          </a:xfrm>
          <a:prstGeom prst="rect">
            <a:avLst/>
          </a:prstGeom>
        </p:spPr>
        <p:txBody>
          <a:bodyPr vert="horz" wrap="square">
            <a:spAutoFit/>
          </a:bodyPr>
          <a:lstStyle/>
          <a:p>
            <a:pPr>
              <a:lnSpc>
                <a:spcPct val="120000"/>
              </a:lnSpc>
            </a:pPr>
            <a:r>
              <a:rPr lang="lv-LV" sz="700" i="1" dirty="0" smtClean="0">
                <a:latin typeface="Zurich BT" panose="020B0603020202030204" pitchFamily="34" charset="0"/>
              </a:rPr>
              <a:t>Foto</a:t>
            </a:r>
            <a:r>
              <a:rPr lang="sv-SE" sz="700" i="1" dirty="0" smtClean="0">
                <a:latin typeface="Zurich BT" panose="020B0603020202030204" pitchFamily="34" charset="0"/>
              </a:rPr>
              <a:t>: </a:t>
            </a:r>
            <a:r>
              <a:rPr lang="sv-SE" sz="700" i="1" dirty="0">
                <a:latin typeface="Zurich BT" panose="020B0603020202030204" pitchFamily="34" charset="0"/>
              </a:rPr>
              <a:t>Epa/TT News Agency</a:t>
            </a:r>
            <a:endParaRPr lang="sv-SE" sz="700" dirty="0">
              <a:solidFill>
                <a:srgbClr val="FFFFFF"/>
              </a:solidFill>
              <a:latin typeface="Zurich BT" panose="020B0603020202030204" pitchFamily="34" charset="0"/>
            </a:endParaRPr>
          </a:p>
        </p:txBody>
      </p:sp>
    </p:spTree>
    <p:extLst>
      <p:ext uri="{BB962C8B-B14F-4D97-AF65-F5344CB8AC3E}">
        <p14:creationId xmlns:p14="http://schemas.microsoft.com/office/powerpoint/2010/main" val="24978616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hlinkClick r:id="rId3" highlightClick="1"/>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80088" y="1156635"/>
            <a:ext cx="4944839" cy="2716832"/>
          </a:xfrm>
          <a:prstGeom prst="rect">
            <a:avLst/>
          </a:prstGeom>
          <a:ln>
            <a:noFill/>
          </a:ln>
          <a:effectLst>
            <a:outerShdw blurRad="292100" dist="139700" dir="2700000" algn="tl" rotWithShape="0">
              <a:srgbClr val="333333">
                <a:alpha val="65000"/>
              </a:srgbClr>
            </a:outerShdw>
          </a:effectLst>
        </p:spPr>
      </p:pic>
      <p:pic>
        <p:nvPicPr>
          <p:cNvPr id="6" name="Bildobjekt 5">
            <a:hlinkClick r:id="rId5" highlightClick="1"/>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3617" y="1156635"/>
            <a:ext cx="3141068" cy="1754823"/>
          </a:xfrm>
          <a:prstGeom prst="rect">
            <a:avLst/>
          </a:prstGeom>
          <a:ln>
            <a:noFill/>
          </a:ln>
          <a:effectLst>
            <a:outerShdw blurRad="292100" dist="139700" dir="2700000" algn="tl" rotWithShape="0">
              <a:srgbClr val="333333">
                <a:alpha val="65000"/>
              </a:srgbClr>
            </a:outerShdw>
          </a:effectLst>
        </p:spPr>
      </p:pic>
      <p:sp>
        <p:nvSpPr>
          <p:cNvPr id="8" name="textruta 7"/>
          <p:cNvSpPr txBox="1"/>
          <p:nvPr/>
        </p:nvSpPr>
        <p:spPr>
          <a:xfrm>
            <a:off x="255521" y="602881"/>
            <a:ext cx="1070313" cy="430887"/>
          </a:xfrm>
          <a:prstGeom prst="rect">
            <a:avLst/>
          </a:prstGeom>
          <a:noFill/>
        </p:spPr>
        <p:txBody>
          <a:bodyPr wrap="square" rtlCol="0">
            <a:spAutoFit/>
          </a:bodyPr>
          <a:lstStyle/>
          <a:p>
            <a:r>
              <a:rPr lang="sv-SE" sz="2200" dirty="0">
                <a:solidFill>
                  <a:srgbClr val="FFFFFF"/>
                </a:solidFill>
                <a:latin typeface="Sweden Sans" pitchFamily="50" charset="0"/>
              </a:rPr>
              <a:t>1.</a:t>
            </a:r>
          </a:p>
        </p:txBody>
      </p:sp>
      <p:sp>
        <p:nvSpPr>
          <p:cNvPr id="9" name="textruta 8"/>
          <p:cNvSpPr txBox="1"/>
          <p:nvPr/>
        </p:nvSpPr>
        <p:spPr>
          <a:xfrm>
            <a:off x="3699016" y="602881"/>
            <a:ext cx="1021918" cy="430887"/>
          </a:xfrm>
          <a:prstGeom prst="rect">
            <a:avLst/>
          </a:prstGeom>
          <a:noFill/>
        </p:spPr>
        <p:txBody>
          <a:bodyPr wrap="square" rtlCol="0">
            <a:spAutoFit/>
          </a:bodyPr>
          <a:lstStyle/>
          <a:p>
            <a:r>
              <a:rPr lang="sv-SE" sz="2200" dirty="0">
                <a:solidFill>
                  <a:srgbClr val="FFFFFF"/>
                </a:solidFill>
                <a:latin typeface="Sweden Sans" pitchFamily="50" charset="0"/>
              </a:rPr>
              <a:t>2. </a:t>
            </a:r>
          </a:p>
        </p:txBody>
      </p:sp>
    </p:spTree>
    <p:extLst>
      <p:ext uri="{BB962C8B-B14F-4D97-AF65-F5344CB8AC3E}">
        <p14:creationId xmlns:p14="http://schemas.microsoft.com/office/powerpoint/2010/main" val="14186014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p:cNvSpPr/>
          <p:nvPr/>
        </p:nvSpPr>
        <p:spPr>
          <a:xfrm>
            <a:off x="445886" y="2470480"/>
            <a:ext cx="7471934" cy="2012859"/>
          </a:xfrm>
          <a:prstGeom prst="rect">
            <a:avLst/>
          </a:prstGeom>
        </p:spPr>
        <p:txBody>
          <a:bodyPr wrap="square">
            <a:spAutoFit/>
          </a:bodyPr>
          <a:lstStyle/>
          <a:p>
            <a:pPr>
              <a:lnSpc>
                <a:spcPct val="130000"/>
              </a:lnSpc>
            </a:pPr>
            <a:r>
              <a:rPr lang="lv-LV" sz="1600" i="1" dirty="0">
                <a:latin typeface="Zurich BT" panose="020B0603020202030204" pitchFamily="34" charset="0"/>
              </a:rPr>
              <a:t>Var tikt izmantoti šādi paņēmieni: </a:t>
            </a:r>
          </a:p>
          <a:p>
            <a:pPr marL="342900" indent="-342900">
              <a:lnSpc>
                <a:spcPct val="130000"/>
              </a:lnSpc>
              <a:buSzPct val="120000"/>
              <a:buFont typeface="Arial" charset="0"/>
              <a:buChar char="•"/>
            </a:pPr>
            <a:r>
              <a:rPr lang="lv-LV" sz="1600" dirty="0">
                <a:latin typeface="Zurich BT" panose="020B0603020202030204" pitchFamily="34" charset="0"/>
              </a:rPr>
              <a:t>Vienpusējs problēmas atspoguļojums</a:t>
            </a:r>
          </a:p>
          <a:p>
            <a:pPr marL="342900" indent="-342900">
              <a:lnSpc>
                <a:spcPct val="130000"/>
              </a:lnSpc>
              <a:buSzPct val="120000"/>
              <a:buFont typeface="Arial" charset="0"/>
              <a:buChar char="•"/>
            </a:pPr>
            <a:r>
              <a:rPr lang="en-GB" sz="1600" dirty="0" err="1">
                <a:latin typeface="Zurich BT" panose="020B0603020202030204" pitchFamily="34" charset="0"/>
              </a:rPr>
              <a:t>Manipulēšana</a:t>
            </a:r>
            <a:r>
              <a:rPr lang="en-GB" sz="1600" dirty="0">
                <a:latin typeface="Zurich BT" panose="020B0603020202030204" pitchFamily="34" charset="0"/>
              </a:rPr>
              <a:t> </a:t>
            </a:r>
            <a:r>
              <a:rPr lang="en-GB" sz="1600" dirty="0" err="1">
                <a:latin typeface="Zurich BT" panose="020B0603020202030204" pitchFamily="34" charset="0"/>
              </a:rPr>
              <a:t>ar</a:t>
            </a:r>
            <a:r>
              <a:rPr lang="en-GB" sz="1600" dirty="0">
                <a:latin typeface="Zurich BT" panose="020B0603020202030204" pitchFamily="34" charset="0"/>
              </a:rPr>
              <a:t> </a:t>
            </a:r>
            <a:r>
              <a:rPr lang="en-GB" sz="1600" dirty="0" err="1">
                <a:latin typeface="Zurich BT" panose="020B0603020202030204" pitchFamily="34" charset="0"/>
              </a:rPr>
              <a:t>attēliem</a:t>
            </a:r>
            <a:r>
              <a:rPr lang="en-GB" sz="1600" dirty="0">
                <a:latin typeface="Zurich BT" panose="020B0603020202030204" pitchFamily="34" charset="0"/>
              </a:rPr>
              <a:t>, </a:t>
            </a:r>
            <a:r>
              <a:rPr lang="en-GB" sz="1600" dirty="0" err="1">
                <a:latin typeface="Zurich BT" panose="020B0603020202030204" pitchFamily="34" charset="0"/>
              </a:rPr>
              <a:t>tos</a:t>
            </a:r>
            <a:r>
              <a:rPr lang="en-GB" sz="1600" dirty="0">
                <a:latin typeface="Zurich BT" panose="020B0603020202030204" pitchFamily="34" charset="0"/>
              </a:rPr>
              <a:t> </a:t>
            </a:r>
            <a:r>
              <a:rPr lang="en-GB" sz="1600" dirty="0" err="1">
                <a:latin typeface="Zurich BT" panose="020B0603020202030204" pitchFamily="34" charset="0"/>
              </a:rPr>
              <a:t>retušējot</a:t>
            </a:r>
            <a:r>
              <a:rPr lang="en-GB" sz="1600" dirty="0">
                <a:latin typeface="Zurich BT" panose="020B0603020202030204" pitchFamily="34" charset="0"/>
              </a:rPr>
              <a:t> un </a:t>
            </a:r>
            <a:r>
              <a:rPr lang="en-GB" sz="1600" dirty="0" err="1">
                <a:latin typeface="Zurich BT" panose="020B0603020202030204" pitchFamily="34" charset="0"/>
              </a:rPr>
              <a:t>apgriežot</a:t>
            </a:r>
            <a:endParaRPr lang="en-GB" sz="1600" dirty="0">
              <a:latin typeface="Zurich BT" panose="020B0603020202030204" pitchFamily="34" charset="0"/>
            </a:endParaRPr>
          </a:p>
          <a:p>
            <a:pPr marL="342900" indent="-342900">
              <a:lnSpc>
                <a:spcPct val="130000"/>
              </a:lnSpc>
              <a:buSzPct val="120000"/>
              <a:buFont typeface="Arial" charset="0"/>
              <a:buChar char="•"/>
            </a:pPr>
            <a:r>
              <a:rPr lang="lv-LV" sz="1600" dirty="0">
                <a:latin typeface="Zurich BT" panose="020B0603020202030204" pitchFamily="34" charset="0"/>
              </a:rPr>
              <a:t>Attēlu izņemšana ārpus konteksta un to apvienošana ar citiem attēliem, skaņām vai tekstu, radot jaunu vēstījumu </a:t>
            </a:r>
          </a:p>
          <a:p>
            <a:pPr marL="342900" indent="-342900">
              <a:lnSpc>
                <a:spcPct val="130000"/>
              </a:lnSpc>
              <a:buSzPct val="120000"/>
              <a:buFont typeface="Arial" charset="0"/>
              <a:buChar char="•"/>
            </a:pPr>
            <a:r>
              <a:rPr lang="lv-LV" sz="1600" dirty="0">
                <a:latin typeface="Zurich BT" panose="020B0603020202030204" pitchFamily="34" charset="0"/>
              </a:rPr>
              <a:t>Ekspertu un </a:t>
            </a:r>
            <a:r>
              <a:rPr lang="lv-LV" sz="1600" dirty="0" smtClean="0">
                <a:latin typeface="Zurich BT" panose="020B0603020202030204" pitchFamily="34" charset="0"/>
              </a:rPr>
              <a:t>‘liecinieku’ </a:t>
            </a:r>
            <a:r>
              <a:rPr lang="lv-LV" sz="1600" dirty="0">
                <a:latin typeface="Zurich BT" panose="020B0603020202030204" pitchFamily="34" charset="0"/>
              </a:rPr>
              <a:t>izmantošanu filmās, lai piešķirtu ticamību </a:t>
            </a:r>
          </a:p>
        </p:txBody>
      </p:sp>
      <p:sp>
        <p:nvSpPr>
          <p:cNvPr id="3" name="Rektangel 2"/>
          <p:cNvSpPr/>
          <p:nvPr/>
        </p:nvSpPr>
        <p:spPr>
          <a:xfrm>
            <a:off x="445885" y="299909"/>
            <a:ext cx="8316150" cy="954107"/>
          </a:xfrm>
          <a:prstGeom prst="rect">
            <a:avLst/>
          </a:prstGeom>
        </p:spPr>
        <p:txBody>
          <a:bodyPr wrap="square">
            <a:spAutoFit/>
          </a:bodyPr>
          <a:lstStyle/>
          <a:p>
            <a:r>
              <a:rPr lang="en-GB" sz="3600" dirty="0" err="1">
                <a:latin typeface="Zurich BT" panose="020B0603020202030204" pitchFamily="34" charset="0"/>
              </a:rPr>
              <a:t>Kopsavilkums</a:t>
            </a:r>
            <a:r>
              <a:rPr lang="sv-SE" sz="3600" dirty="0" smtClean="0">
                <a:solidFill>
                  <a:srgbClr val="FFFFFF"/>
                </a:solidFill>
                <a:latin typeface="Zurich BT" panose="020B0603020202030204" pitchFamily="34" charset="0"/>
              </a:rPr>
              <a:t>|</a:t>
            </a:r>
            <a:r>
              <a:rPr lang="en-GB" sz="2000" dirty="0" err="1">
                <a:latin typeface="Zurich BT" panose="020B0603020202030204" pitchFamily="34" charset="0"/>
              </a:rPr>
              <a:t>Vienkāršo</a:t>
            </a:r>
            <a:r>
              <a:rPr lang="en-GB" sz="2000" dirty="0">
                <a:latin typeface="Zurich BT" panose="020B0603020202030204" pitchFamily="34" charset="0"/>
              </a:rPr>
              <a:t>, </a:t>
            </a:r>
            <a:r>
              <a:rPr lang="en-GB" sz="2000" dirty="0" err="1">
                <a:latin typeface="Zurich BT" panose="020B0603020202030204" pitchFamily="34" charset="0"/>
              </a:rPr>
              <a:t>sagrozi</a:t>
            </a:r>
            <a:r>
              <a:rPr lang="en-GB" sz="2000" dirty="0">
                <a:latin typeface="Zurich BT" panose="020B0603020202030204" pitchFamily="34" charset="0"/>
              </a:rPr>
              <a:t>, </a:t>
            </a:r>
            <a:r>
              <a:rPr lang="en-GB" sz="2000" dirty="0" err="1">
                <a:latin typeface="Zurich BT" panose="020B0603020202030204" pitchFamily="34" charset="0"/>
              </a:rPr>
              <a:t>melo</a:t>
            </a:r>
            <a:r>
              <a:rPr lang="en-GB" sz="2000" dirty="0">
                <a:latin typeface="Zurich BT" panose="020B0603020202030204" pitchFamily="34" charset="0"/>
              </a:rPr>
              <a:t> – par </a:t>
            </a:r>
            <a:r>
              <a:rPr lang="en-GB" sz="2000" dirty="0" err="1">
                <a:latin typeface="Zurich BT" panose="020B0603020202030204" pitchFamily="34" charset="0"/>
              </a:rPr>
              <a:t>faktiem</a:t>
            </a:r>
            <a:r>
              <a:rPr lang="en-GB" sz="2000" dirty="0">
                <a:latin typeface="Zurich BT" panose="020B0603020202030204" pitchFamily="34" charset="0"/>
              </a:rPr>
              <a:t> un </a:t>
            </a:r>
            <a:r>
              <a:rPr lang="en-GB" sz="2000" dirty="0" err="1">
                <a:latin typeface="Zurich BT" panose="020B0603020202030204" pitchFamily="34" charset="0"/>
              </a:rPr>
              <a:t>informāciju</a:t>
            </a:r>
            <a:endParaRPr lang="sv-SE" sz="2000" dirty="0">
              <a:latin typeface="Zurich BT" panose="020B0603020202030204" pitchFamily="34" charset="0"/>
            </a:endParaRPr>
          </a:p>
        </p:txBody>
      </p:sp>
      <p:sp>
        <p:nvSpPr>
          <p:cNvPr id="4" name="Rektangel 3"/>
          <p:cNvSpPr/>
          <p:nvPr/>
        </p:nvSpPr>
        <p:spPr>
          <a:xfrm>
            <a:off x="445884" y="1639595"/>
            <a:ext cx="8458283" cy="656526"/>
          </a:xfrm>
          <a:prstGeom prst="rect">
            <a:avLst/>
          </a:prstGeom>
        </p:spPr>
        <p:txBody>
          <a:bodyPr wrap="square">
            <a:spAutoFit/>
          </a:bodyPr>
          <a:lstStyle/>
          <a:p>
            <a:pPr>
              <a:lnSpc>
                <a:spcPct val="120000"/>
              </a:lnSpc>
            </a:pPr>
            <a:r>
              <a:rPr lang="lv-LV" sz="1600" dirty="0">
                <a:latin typeface="Zurich BT" panose="020B0603020202030204" pitchFamily="34" charset="0"/>
              </a:rPr>
              <a:t>Sarežģītas problēmas un parādības dažreiz tiek aprakstītas, izmantojot vienkāršus skaidrojumus un risinājumus. </a:t>
            </a:r>
            <a:endParaRPr lang="en-GB" sz="1600" i="1" dirty="0">
              <a:latin typeface="Zurich BT" panose="020B0603020202030204" pitchFamily="34" charset="0"/>
            </a:endParaRPr>
          </a:p>
        </p:txBody>
      </p:sp>
    </p:spTree>
    <p:extLst>
      <p:ext uri="{BB962C8B-B14F-4D97-AF65-F5344CB8AC3E}">
        <p14:creationId xmlns:p14="http://schemas.microsoft.com/office/powerpoint/2010/main" val="18164604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7065" y="-53788"/>
            <a:ext cx="9191065" cy="5197288"/>
          </a:xfrm>
          <a:prstGeom prst="rect">
            <a:avLst/>
          </a:prstGeom>
          <a:solidFill>
            <a:srgbClr val="FFD70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ktangel 2"/>
          <p:cNvSpPr/>
          <p:nvPr/>
        </p:nvSpPr>
        <p:spPr>
          <a:xfrm>
            <a:off x="0" y="691732"/>
            <a:ext cx="9144000" cy="1477328"/>
          </a:xfrm>
          <a:prstGeom prst="rect">
            <a:avLst/>
          </a:prstGeom>
        </p:spPr>
        <p:txBody>
          <a:bodyPr wrap="square">
            <a:spAutoFit/>
          </a:bodyPr>
          <a:lstStyle/>
          <a:p>
            <a:pPr algn="ctr">
              <a:lnSpc>
                <a:spcPct val="90000"/>
              </a:lnSpc>
            </a:pPr>
            <a:r>
              <a:rPr lang="lv-LV" sz="5000" b="1" dirty="0" smtClean="0">
                <a:solidFill>
                  <a:schemeClr val="bg1"/>
                </a:solidFill>
                <a:latin typeface="Zurich BT" panose="020B0603020202030204" pitchFamily="34" charset="0"/>
                <a:cs typeface="TitilliumText22L Regular"/>
              </a:rPr>
              <a:t>VĒRSTIES PIE</a:t>
            </a:r>
            <a:r>
              <a:rPr lang="sv-SE" sz="5000" b="1" dirty="0" smtClean="0">
                <a:solidFill>
                  <a:schemeClr val="bg1"/>
                </a:solidFill>
                <a:latin typeface="Zurich BT" panose="020B0603020202030204" pitchFamily="34" charset="0"/>
                <a:cs typeface="TitilliumText22L Regular"/>
              </a:rPr>
              <a:t> </a:t>
            </a:r>
            <a:r>
              <a:rPr lang="sv-SE" sz="5000" b="1" dirty="0">
                <a:solidFill>
                  <a:schemeClr val="bg1"/>
                </a:solidFill>
                <a:latin typeface="Zurich BT" panose="020B0603020202030204" pitchFamily="34" charset="0"/>
                <a:cs typeface="TitilliumText22L Regular"/>
              </a:rPr>
              <a:t/>
            </a:r>
            <a:br>
              <a:rPr lang="sv-SE" sz="5000" b="1" dirty="0">
                <a:solidFill>
                  <a:schemeClr val="bg1"/>
                </a:solidFill>
                <a:latin typeface="Zurich BT" panose="020B0603020202030204" pitchFamily="34" charset="0"/>
                <a:cs typeface="TitilliumText22L Regular"/>
              </a:rPr>
            </a:br>
            <a:r>
              <a:rPr lang="lv-LV" sz="5000" b="1" dirty="0" smtClean="0">
                <a:solidFill>
                  <a:schemeClr val="bg1"/>
                </a:solidFill>
                <a:latin typeface="Zurich BT" panose="020B0603020202030204" pitchFamily="34" charset="0"/>
                <a:cs typeface="TitilliumText22L Regular"/>
              </a:rPr>
              <a:t>KONKRĒTAS AUDITORIJAS</a:t>
            </a:r>
            <a:endParaRPr lang="sv-SE" sz="5000" b="1" dirty="0">
              <a:solidFill>
                <a:schemeClr val="bg1"/>
              </a:solidFill>
              <a:latin typeface="Zurich BT" panose="020B0603020202030204" pitchFamily="34" charset="0"/>
              <a:cs typeface="TitilliumText22L Regular"/>
            </a:endParaRPr>
          </a:p>
        </p:txBody>
      </p:sp>
      <p:sp>
        <p:nvSpPr>
          <p:cNvPr id="4" name="Rektangel 3"/>
          <p:cNvSpPr/>
          <p:nvPr/>
        </p:nvSpPr>
        <p:spPr>
          <a:xfrm>
            <a:off x="0" y="2357737"/>
            <a:ext cx="9144000" cy="584775"/>
          </a:xfrm>
          <a:prstGeom prst="rect">
            <a:avLst/>
          </a:prstGeom>
        </p:spPr>
        <p:txBody>
          <a:bodyPr wrap="square">
            <a:spAutoFit/>
          </a:bodyPr>
          <a:lstStyle/>
          <a:p>
            <a:pPr algn="ctr"/>
            <a:r>
              <a:rPr lang="sv-SE" sz="3200" dirty="0">
                <a:solidFill>
                  <a:schemeClr val="bg1"/>
                </a:solidFill>
                <a:latin typeface="Zurich BT" panose="020B0603020202030204" pitchFamily="34" charset="0"/>
                <a:cs typeface="TitilliumText22L Regular"/>
              </a:rPr>
              <a:t>– Radīt atpazīstamību</a:t>
            </a:r>
          </a:p>
        </p:txBody>
      </p:sp>
      <p:sp>
        <p:nvSpPr>
          <p:cNvPr id="2" name="Rektangel 1"/>
          <p:cNvSpPr/>
          <p:nvPr/>
        </p:nvSpPr>
        <p:spPr>
          <a:xfrm>
            <a:off x="0" y="2952288"/>
            <a:ext cx="9144000" cy="1077218"/>
          </a:xfrm>
          <a:prstGeom prst="rect">
            <a:avLst/>
          </a:prstGeom>
        </p:spPr>
        <p:txBody>
          <a:bodyPr wrap="square">
            <a:spAutoFit/>
          </a:bodyPr>
          <a:lstStyle/>
          <a:p>
            <a:pPr algn="ctr"/>
            <a:r>
              <a:rPr lang="sv-SE" sz="3200" dirty="0">
                <a:solidFill>
                  <a:schemeClr val="bg1"/>
                </a:solidFill>
                <a:latin typeface="Zurich BT" panose="020B0603020202030204" pitchFamily="34" charset="0"/>
                <a:cs typeface="TitilliumText22L Regular"/>
              </a:rPr>
              <a:t>– </a:t>
            </a:r>
            <a:r>
              <a:rPr lang="lv-LV" sz="3200" dirty="0">
                <a:solidFill>
                  <a:schemeClr val="bg1"/>
                </a:solidFill>
                <a:latin typeface="Zurich BT" panose="020B0603020202030204" pitchFamily="34" charset="0"/>
                <a:cs typeface="TitilliumText22L Regular"/>
              </a:rPr>
              <a:t>Vērsties pie saņēmēja </a:t>
            </a:r>
            <a:endParaRPr lang="lv-LV" sz="3200" dirty="0" smtClean="0">
              <a:solidFill>
                <a:schemeClr val="bg1"/>
              </a:solidFill>
              <a:latin typeface="Zurich BT" panose="020B0603020202030204" pitchFamily="34" charset="0"/>
              <a:cs typeface="TitilliumText22L Regular"/>
            </a:endParaRPr>
          </a:p>
          <a:p>
            <a:pPr algn="ctr"/>
            <a:r>
              <a:rPr lang="lv-LV" sz="3200" dirty="0" smtClean="0">
                <a:solidFill>
                  <a:schemeClr val="bg1"/>
                </a:solidFill>
                <a:latin typeface="Zurich BT" panose="020B0603020202030204" pitchFamily="34" charset="0"/>
                <a:cs typeface="TitilliumText22L Regular"/>
              </a:rPr>
              <a:t>vajadzībām </a:t>
            </a:r>
            <a:r>
              <a:rPr lang="lv-LV" sz="3200" dirty="0">
                <a:solidFill>
                  <a:schemeClr val="bg1"/>
                </a:solidFill>
                <a:latin typeface="Zurich BT" panose="020B0603020202030204" pitchFamily="34" charset="0"/>
                <a:cs typeface="TitilliumText22L Regular"/>
              </a:rPr>
              <a:t>un vērtībām </a:t>
            </a:r>
            <a:endParaRPr lang="sv-SE" sz="3200" dirty="0" smtClean="0">
              <a:solidFill>
                <a:schemeClr val="bg1"/>
              </a:solidFill>
              <a:latin typeface="Zurich BT" panose="020B0603020202030204" pitchFamily="34" charset="0"/>
              <a:cs typeface="TitilliumText22L Regular"/>
            </a:endParaRPr>
          </a:p>
        </p:txBody>
      </p:sp>
      <p:cxnSp>
        <p:nvCxnSpPr>
          <p:cNvPr id="7" name="Straight Connector 6"/>
          <p:cNvCxnSpPr/>
          <p:nvPr/>
        </p:nvCxnSpPr>
        <p:spPr>
          <a:xfrm>
            <a:off x="2628900" y="1365952"/>
            <a:ext cx="391885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840921" y="2072962"/>
            <a:ext cx="7470322" cy="0"/>
          </a:xfrm>
          <a:prstGeom prst="line">
            <a:avLst/>
          </a:prstGeom>
          <a:ln w="381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542476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05823" y="705625"/>
            <a:ext cx="3215176" cy="1754613"/>
          </a:xfrm>
          <a:prstGeom prst="rect">
            <a:avLst/>
          </a:prstGeom>
          <a:ln>
            <a:noFill/>
          </a:ln>
          <a:effectLst>
            <a:outerShdw blurRad="292100" dist="139700" dir="2700000" algn="tl" rotWithShape="0">
              <a:srgbClr val="333333">
                <a:alpha val="65000"/>
              </a:srgbClr>
            </a:outerShdw>
          </a:effectLst>
        </p:spPr>
      </p:pic>
      <p:pic>
        <p:nvPicPr>
          <p:cNvPr id="7" name="Bildobjekt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17292" y="2738830"/>
            <a:ext cx="3252781" cy="1754612"/>
          </a:xfrm>
          <a:prstGeom prst="rect">
            <a:avLst/>
          </a:prstGeom>
          <a:ln>
            <a:noFill/>
          </a:ln>
          <a:effectLst>
            <a:outerShdw blurRad="292100" dist="139700" dir="2700000" algn="tl" rotWithShape="0">
              <a:srgbClr val="333333">
                <a:alpha val="65000"/>
              </a:srgbClr>
            </a:outerShdw>
          </a:effectLst>
        </p:spPr>
      </p:pic>
      <p:pic>
        <p:nvPicPr>
          <p:cNvPr id="8" name="Bildobjekt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552509" y="2738830"/>
            <a:ext cx="3264115" cy="1782662"/>
          </a:xfrm>
          <a:prstGeom prst="rect">
            <a:avLst/>
          </a:prstGeom>
          <a:ln>
            <a:noFill/>
          </a:ln>
          <a:effectLst>
            <a:outerShdw blurRad="292100" dist="139700" dir="2700000" algn="tl" rotWithShape="0">
              <a:srgbClr val="333333">
                <a:alpha val="65000"/>
              </a:srgbClr>
            </a:outerShdw>
          </a:effectLst>
        </p:spPr>
      </p:pic>
      <p:sp>
        <p:nvSpPr>
          <p:cNvPr id="5" name="Rektangel 4"/>
          <p:cNvSpPr/>
          <p:nvPr/>
        </p:nvSpPr>
        <p:spPr>
          <a:xfrm>
            <a:off x="924585" y="4459151"/>
            <a:ext cx="4599975" cy="221599"/>
          </a:xfrm>
          <a:prstGeom prst="rect">
            <a:avLst/>
          </a:prstGeom>
        </p:spPr>
        <p:txBody>
          <a:bodyPr vert="horz" wrap="square">
            <a:spAutoFit/>
          </a:bodyPr>
          <a:lstStyle/>
          <a:p>
            <a:pPr>
              <a:lnSpc>
                <a:spcPct val="120000"/>
              </a:lnSpc>
            </a:pPr>
            <a:r>
              <a:rPr lang="lv-LV" sz="700" i="1" dirty="0" smtClean="0">
                <a:latin typeface="Zurich BT" panose="020B0603020202030204" pitchFamily="34" charset="0"/>
              </a:rPr>
              <a:t>Foto</a:t>
            </a:r>
            <a:r>
              <a:rPr lang="sv-SE" sz="700" i="1" dirty="0" smtClean="0">
                <a:latin typeface="Zurich BT" panose="020B0603020202030204" pitchFamily="34" charset="0"/>
              </a:rPr>
              <a:t>: </a:t>
            </a:r>
            <a:r>
              <a:rPr lang="sv-SE" sz="700" i="1" dirty="0">
                <a:latin typeface="Zurich BT" panose="020B0603020202030204" pitchFamily="34" charset="0"/>
              </a:rPr>
              <a:t>Jörgen Lööf, Granath advertising agency/Swedish </a:t>
            </a:r>
            <a:r>
              <a:rPr lang="en-GB" sz="700" i="1" dirty="0">
                <a:latin typeface="Zurich BT" panose="020B0603020202030204" pitchFamily="34" charset="0"/>
              </a:rPr>
              <a:t>Social Democratic Party.</a:t>
            </a:r>
            <a:endParaRPr lang="sv-SE" sz="700" i="1" dirty="0">
              <a:latin typeface="Zurich BT" panose="020B0603020202030204" pitchFamily="34" charset="0"/>
            </a:endParaRPr>
          </a:p>
        </p:txBody>
      </p:sp>
    </p:spTree>
    <p:extLst>
      <p:ext uri="{BB962C8B-B14F-4D97-AF65-F5344CB8AC3E}">
        <p14:creationId xmlns:p14="http://schemas.microsoft.com/office/powerpoint/2010/main" val="1042015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slide_27.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82829" y="1008623"/>
            <a:ext cx="6908800" cy="3251200"/>
          </a:xfrm>
          <a:prstGeom prst="rect">
            <a:avLst/>
          </a:prstGeom>
          <a:ln>
            <a:noFill/>
          </a:ln>
          <a:effectLst>
            <a:outerShdw blurRad="292100" dist="139700" dir="2700000" algn="tl" rotWithShape="0">
              <a:srgbClr val="333333">
                <a:alpha val="65000"/>
              </a:srgbClr>
            </a:outerShdw>
          </a:effectLst>
        </p:spPr>
      </p:pic>
      <p:sp>
        <p:nvSpPr>
          <p:cNvPr id="3" name="Rektangel 2"/>
          <p:cNvSpPr/>
          <p:nvPr/>
        </p:nvSpPr>
        <p:spPr>
          <a:xfrm>
            <a:off x="994035" y="4216076"/>
            <a:ext cx="4599975" cy="240066"/>
          </a:xfrm>
          <a:prstGeom prst="rect">
            <a:avLst/>
          </a:prstGeom>
        </p:spPr>
        <p:txBody>
          <a:bodyPr vert="horz" wrap="square">
            <a:spAutoFit/>
          </a:bodyPr>
          <a:lstStyle/>
          <a:p>
            <a:pPr>
              <a:lnSpc>
                <a:spcPct val="120000"/>
              </a:lnSpc>
            </a:pPr>
            <a:r>
              <a:rPr lang="lv-LV" sz="700" i="1" dirty="0" smtClean="0">
                <a:latin typeface="Zurich BT" panose="020B0603020202030204" pitchFamily="34" charset="0"/>
              </a:rPr>
              <a:t>Foto</a:t>
            </a:r>
            <a:r>
              <a:rPr lang="sv-SE" sz="700" i="1" dirty="0" smtClean="0">
                <a:latin typeface="Zurich BT" panose="020B0603020202030204" pitchFamily="34" charset="0"/>
              </a:rPr>
              <a:t>: </a:t>
            </a:r>
            <a:r>
              <a:rPr lang="sv-SE" sz="700" i="1" dirty="0">
                <a:latin typeface="Zurich BT" panose="020B0603020202030204" pitchFamily="34" charset="0"/>
              </a:rPr>
              <a:t>Swedish </a:t>
            </a:r>
            <a:r>
              <a:rPr lang="sv-SE" sz="800" i="1" dirty="0">
                <a:latin typeface="Zurich BT" panose="020B0603020202030204" pitchFamily="34" charset="0"/>
              </a:rPr>
              <a:t>Centre Party</a:t>
            </a:r>
            <a:endParaRPr lang="sv-SE" sz="700" i="1" dirty="0">
              <a:latin typeface="Zurich BT" panose="020B0603020202030204" pitchFamily="34" charset="0"/>
            </a:endParaRPr>
          </a:p>
        </p:txBody>
      </p:sp>
    </p:spTree>
    <p:extLst>
      <p:ext uri="{BB962C8B-B14F-4D97-AF65-F5344CB8AC3E}">
        <p14:creationId xmlns:p14="http://schemas.microsoft.com/office/powerpoint/2010/main" val="15144119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E64AEEDD9B7A4D93545ACBE97D4615" ma:contentTypeVersion="2" ma:contentTypeDescription="Create a new document." ma:contentTypeScope="" ma:versionID="f49002b78e3a4a71b814eef46a983816">
  <xsd:schema xmlns:xsd="http://www.w3.org/2001/XMLSchema" xmlns:xs="http://www.w3.org/2001/XMLSchema" xmlns:p="http://schemas.microsoft.com/office/2006/metadata/properties" xmlns:ns2="http://schemas.microsoft.com/sharepoint/v3/fields" targetNamespace="http://schemas.microsoft.com/office/2006/metadata/properties" ma:root="true" ma:fieldsID="38f6db2dd0d9a0cf6a8dc37be32b365b" ns2:_="">
    <xsd:import namespace="http://schemas.microsoft.com/sharepoint/v3/fields"/>
    <xsd:element name="properties">
      <xsd:complexType>
        <xsd:sequence>
          <xsd:element name="documentManagement">
            <xsd:complexType>
              <xsd:all>
                <xsd:element ref="ns2:_Status" minOccurs="0"/>
                <xsd:element ref="ns2:_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Status" ma:index="8" nillable="true" ma:displayName="Status" ma:default="Not Started" ma:internalName="_Status">
      <xsd:simpleType>
        <xsd:union memberTypes="dms:Text">
          <xsd:simpleType>
            <xsd:restriction base="dms:Choice">
              <xsd:enumeration value="Not Started"/>
              <xsd:enumeration value="Draft"/>
              <xsd:enumeration value="Reviewed"/>
              <xsd:enumeration value="Scheduled"/>
              <xsd:enumeration value="Published"/>
              <xsd:enumeration value="Final"/>
              <xsd:enumeration value="Expired"/>
            </xsd:restriction>
          </xsd:simpleType>
        </xsd:union>
      </xsd:simpleType>
    </xsd:element>
    <xsd:element name="_Version" ma:index="9" nillable="true" ma:displayName="Version" ma:internalName="_Vers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ma:displayName="Status"/>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Version xmlns="http://schemas.microsoft.com/sharepoint/v3/fields" xsi:nil="true"/>
    <_Status xmlns="http://schemas.microsoft.com/sharepoint/v3/fields">Not Started</_Statu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4214858-785C-42F7-BE66-6D0E79395F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B6F2769-7194-4217-93D3-3AF3A4742282}">
  <ds:schemaRefs>
    <ds:schemaRef ds:uri="http://purl.org/dc/terms/"/>
    <ds:schemaRef ds:uri="http://schemas.microsoft.com/office/2006/metadata/properties"/>
    <ds:schemaRef ds:uri="http://www.w3.org/XML/1998/namespace"/>
    <ds:schemaRef ds:uri="http://schemas.microsoft.com/office/2006/documentManagement/types"/>
    <ds:schemaRef ds:uri="http://purl.org/dc/elements/1.1/"/>
    <ds:schemaRef ds:uri="http://purl.org/dc/dcmitype/"/>
    <ds:schemaRef ds:uri="http://schemas.microsoft.com/office/infopath/2007/PartnerControls"/>
    <ds:schemaRef ds:uri="http://schemas.openxmlformats.org/package/2006/metadata/core-properties"/>
    <ds:schemaRef ds:uri="http://schemas.microsoft.com/sharepoint/v3/fields"/>
  </ds:schemaRefs>
</ds:datastoreItem>
</file>

<file path=customXml/itemProps3.xml><?xml version="1.0" encoding="utf-8"?>
<ds:datastoreItem xmlns:ds="http://schemas.openxmlformats.org/officeDocument/2006/customXml" ds:itemID="{87D2A1B0-FF3E-4009-940D-AED0EB70AA2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FNEMasterTemplateForThemePreview.pptx</Template>
  <TotalTime>2602</TotalTime>
  <Words>2397</Words>
  <Application>Microsoft Office PowerPoint</Application>
  <PresentationFormat>On-screen Show (16:9)</PresentationFormat>
  <Paragraphs>202</Paragraphs>
  <Slides>21</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Sweden Sans</vt:lpstr>
      <vt:lpstr>TitilliumText22L Regular</vt:lpstr>
      <vt:lpstr>Zurich BT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Konsten att övertyga - elever</dc:title>
  <dc:creator>Diana;Statens medieråd;Elisabeth Jonsved;Elin Jönsson</dc:creator>
  <cp:keywords>Propaganda</cp:keywords>
  <cp:lastModifiedBy>Beāte Lielmane</cp:lastModifiedBy>
  <cp:revision>234</cp:revision>
  <cp:lastPrinted>2017-12-05T07:48:55Z</cp:lastPrinted>
  <dcterms:created xsi:type="dcterms:W3CDTF">2010-04-12T23:12:02Z</dcterms:created>
  <dcterms:modified xsi:type="dcterms:W3CDTF">2020-02-18T11:01:03Z</dcterms:modified>
  <cp:category>Nohate</cp:category>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0x0101000DE64AEEDD9B7A4D93545ACBE97D4615</vt:lpwstr>
  </property>
</Properties>
</file>